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65"/>
  </p:notesMasterIdLst>
  <p:sldIdLst>
    <p:sldId id="984" r:id="rId5"/>
    <p:sldId id="1022" r:id="rId6"/>
    <p:sldId id="965" r:id="rId7"/>
    <p:sldId id="1032" r:id="rId8"/>
    <p:sldId id="968" r:id="rId9"/>
    <p:sldId id="1908" r:id="rId10"/>
    <p:sldId id="969" r:id="rId11"/>
    <p:sldId id="970" r:id="rId12"/>
    <p:sldId id="972" r:id="rId13"/>
    <p:sldId id="973" r:id="rId14"/>
    <p:sldId id="1895" r:id="rId15"/>
    <p:sldId id="1896" r:id="rId16"/>
    <p:sldId id="1909" r:id="rId17"/>
    <p:sldId id="976" r:id="rId18"/>
    <p:sldId id="977" r:id="rId19"/>
    <p:sldId id="978" r:id="rId20"/>
    <p:sldId id="1086" r:id="rId21"/>
    <p:sldId id="1087" r:id="rId22"/>
    <p:sldId id="1088" r:id="rId23"/>
    <p:sldId id="1089" r:id="rId24"/>
    <p:sldId id="1090" r:id="rId25"/>
    <p:sldId id="1897" r:id="rId26"/>
    <p:sldId id="1891" r:id="rId27"/>
    <p:sldId id="980" r:id="rId28"/>
    <p:sldId id="1894" r:id="rId29"/>
    <p:sldId id="979" r:id="rId30"/>
    <p:sldId id="1893" r:id="rId31"/>
    <p:sldId id="1899" r:id="rId32"/>
    <p:sldId id="1898" r:id="rId33"/>
    <p:sldId id="256" r:id="rId34"/>
    <p:sldId id="1900" r:id="rId35"/>
    <p:sldId id="1913" r:id="rId36"/>
    <p:sldId id="1910" r:id="rId37"/>
    <p:sldId id="1917" r:id="rId38"/>
    <p:sldId id="1914" r:id="rId39"/>
    <p:sldId id="1922" r:id="rId40"/>
    <p:sldId id="1918" r:id="rId41"/>
    <p:sldId id="1923" r:id="rId42"/>
    <p:sldId id="1912" r:id="rId43"/>
    <p:sldId id="1919" r:id="rId44"/>
    <p:sldId id="1915" r:id="rId45"/>
    <p:sldId id="1921" r:id="rId46"/>
    <p:sldId id="1920" r:id="rId47"/>
    <p:sldId id="1916" r:id="rId48"/>
    <p:sldId id="410" r:id="rId49"/>
    <p:sldId id="1901" r:id="rId50"/>
    <p:sldId id="1903" r:id="rId51"/>
    <p:sldId id="1902" r:id="rId52"/>
    <p:sldId id="432" r:id="rId53"/>
    <p:sldId id="1905" r:id="rId54"/>
    <p:sldId id="434" r:id="rId55"/>
    <p:sldId id="1907" r:id="rId56"/>
    <p:sldId id="1906" r:id="rId57"/>
    <p:sldId id="668" r:id="rId58"/>
    <p:sldId id="669" r:id="rId59"/>
    <p:sldId id="1098" r:id="rId60"/>
    <p:sldId id="674" r:id="rId61"/>
    <p:sldId id="688" r:id="rId62"/>
    <p:sldId id="675" r:id="rId63"/>
    <p:sldId id="689" r:id="rId64"/>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6"/>
    <p:restoredTop sz="95143"/>
  </p:normalViewPr>
  <p:slideViewPr>
    <p:cSldViewPr>
      <p:cViewPr>
        <p:scale>
          <a:sx n="90" d="100"/>
          <a:sy n="90" d="100"/>
        </p:scale>
        <p:origin x="896" y="744"/>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E44B641-3740-804B-9383-C4313B4917C7}" type="presOf" srcId="{960C770F-079F-134E-9217-05A3874C66CD}" destId="{38FE4E71-D541-5D40-AAE8-D3FFBA17A224}"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6946966-F9A1-BD48-BEC9-8C878861114B}"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b="0" dirty="0">
              <a:ln>
                <a:noFill/>
              </a:ln>
              <a:solidFill>
                <a:schemeClr val="tx1"/>
              </a:solidFill>
              <a:effectLst>
                <a:reflection stA="45000" endPos="0" dist="50800" dir="5400000" sy="-100000" algn="bl" rotWithShape="0"/>
              </a:effectLst>
            </a:rPr>
            <a:t>External</a:t>
          </a:r>
          <a:r>
            <a:rPr lang="en-US" sz="1400" b="0" baseline="0" dirty="0">
              <a:ln>
                <a:noFill/>
              </a:ln>
              <a:solidFill>
                <a:schemeClr val="tx1"/>
              </a:solidFill>
              <a:effectLst>
                <a:reflection stA="45000" endPos="0" dist="50800" dir="5400000" sy="-100000" algn="bl" rotWithShape="0"/>
              </a:effectLst>
            </a:rPr>
            <a:t> Validation</a:t>
          </a:r>
          <a:r>
            <a:rPr lang="en-US" sz="1400" b="0" dirty="0">
              <a:ln>
                <a:noFill/>
              </a:ln>
              <a:solidFill>
                <a:schemeClr val="tx1"/>
              </a:solidFill>
              <a:effectLst>
                <a:reflection stA="45000" endPos="0" dist="50800" dir="5400000" sy="-100000" algn="bl" rotWithShape="0"/>
              </a:effectLst>
            </a:rPr>
            <a:t> </a:t>
          </a:r>
          <a:endParaRPr lang="en-US" sz="700" b="0" dirty="0">
            <a:ln>
              <a:noFill/>
            </a:ln>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b="0" dirty="0">
              <a:ln>
                <a:noFill/>
              </a:ln>
              <a:solidFill>
                <a:schemeClr val="bg1"/>
              </a:solidFill>
              <a:effectLst>
                <a:reflection stA="45000" endPos="0" dist="50800" dir="5400000" sy="-100000" algn="bl" rotWithShape="0"/>
              </a:effectLst>
            </a:rPr>
            <a:t>External</a:t>
          </a:r>
          <a:r>
            <a:rPr lang="en-US" sz="1400" b="0" baseline="0" dirty="0">
              <a:ln>
                <a:noFill/>
              </a:ln>
              <a:solidFill>
                <a:schemeClr val="tx1"/>
              </a:solidFill>
              <a:effectLst>
                <a:reflection stA="45000" endPos="0" dist="50800" dir="5400000" sy="-100000" algn="bl" rotWithShape="0"/>
              </a:effectLst>
            </a:rPr>
            <a:t> </a:t>
          </a:r>
          <a:r>
            <a:rPr lang="en-US" sz="1400" b="0" baseline="0" dirty="0">
              <a:ln>
                <a:noFill/>
              </a:ln>
              <a:solidFill>
                <a:schemeClr val="bg1"/>
              </a:solidFill>
              <a:effectLst>
                <a:reflection stA="45000" endPos="0" dist="50800" dir="5400000" sy="-100000" algn="bl" rotWithShape="0"/>
              </a:effectLst>
            </a:rPr>
            <a:t>Validation</a:t>
          </a:r>
          <a:r>
            <a:rPr lang="en-US" sz="1400" b="0" dirty="0">
              <a:ln>
                <a:noFill/>
              </a:ln>
              <a:solidFill>
                <a:schemeClr val="tx1"/>
              </a:solidFill>
              <a:effectLst>
                <a:reflection stA="45000" endPos="0" dist="50800" dir="5400000" sy="-100000" algn="bl" rotWithShape="0"/>
              </a:effectLst>
            </a:rPr>
            <a:t> </a:t>
          </a:r>
          <a:endParaRPr lang="en-US" sz="700" b="0" dirty="0">
            <a:ln>
              <a:noFill/>
            </a:ln>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Problem</a:t>
          </a:r>
          <a:r>
            <a:rPr lang="en-US" sz="1400" kern="1200" baseline="0" dirty="0"/>
            <a:t> </a:t>
          </a:r>
          <a:r>
            <a:rPr lang="en-US" sz="1400" kern="1200" baseline="0" dirty="0">
              <a:solidFill>
                <a:schemeClr val="tx1"/>
              </a:solidFill>
            </a:rPr>
            <a:t>Definition</a:t>
          </a:r>
          <a:endParaRPr lang="en-US" sz="14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dirty="0">
              <a:ln>
                <a:noFill/>
              </a:ln>
              <a:solidFill>
                <a:schemeClr val="tx1"/>
              </a:solidFill>
              <a:effectLst>
                <a:reflection stA="45000" endPos="0" dist="50800" dir="5400000" sy="-100000" algn="bl" rotWithShape="0"/>
              </a:effectLst>
            </a:rPr>
            <a:t>External</a:t>
          </a:r>
          <a:r>
            <a:rPr lang="en-US" sz="1400" b="0" kern="1200" baseline="0" dirty="0">
              <a:ln>
                <a:noFill/>
              </a:ln>
              <a:solidFill>
                <a:schemeClr val="tx1"/>
              </a:solidFill>
              <a:effectLst>
                <a:reflection stA="45000" endPos="0" dist="50800" dir="5400000" sy="-100000" algn="bl" rotWithShape="0"/>
              </a:effectLst>
            </a:rPr>
            <a:t> Validation</a:t>
          </a:r>
          <a:r>
            <a:rPr lang="en-US" sz="1400" b="0" kern="1200" dirty="0">
              <a:ln>
                <a:noFill/>
              </a:ln>
              <a:solidFill>
                <a:schemeClr val="tx1"/>
              </a:solidFill>
              <a:effectLst>
                <a:reflection stA="45000" endPos="0" dist="50800" dir="5400000" sy="-100000" algn="bl" rotWithShape="0"/>
              </a:effectLst>
            </a:rPr>
            <a:t> </a:t>
          </a:r>
          <a:endParaRPr lang="en-US" sz="700" b="0" kern="1200" dirty="0">
            <a:ln>
              <a:noFill/>
            </a:ln>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dirty="0">
              <a:ln>
                <a:noFill/>
              </a:ln>
              <a:solidFill>
                <a:schemeClr val="bg1"/>
              </a:solidFill>
              <a:effectLst>
                <a:reflection stA="45000" endPos="0" dist="50800" dir="5400000" sy="-100000" algn="bl" rotWithShape="0"/>
              </a:effectLst>
            </a:rPr>
            <a:t>External</a:t>
          </a:r>
          <a:r>
            <a:rPr lang="en-US" sz="1400" b="0" kern="1200" baseline="0" dirty="0">
              <a:ln>
                <a:noFill/>
              </a:ln>
              <a:solidFill>
                <a:schemeClr val="tx1"/>
              </a:solidFill>
              <a:effectLst>
                <a:reflection stA="45000" endPos="0" dist="50800" dir="5400000" sy="-100000" algn="bl" rotWithShape="0"/>
              </a:effectLst>
            </a:rPr>
            <a:t> </a:t>
          </a:r>
          <a:r>
            <a:rPr lang="en-US" sz="1400" b="0" kern="1200" baseline="0" dirty="0">
              <a:ln>
                <a:noFill/>
              </a:ln>
              <a:solidFill>
                <a:schemeClr val="bg1"/>
              </a:solidFill>
              <a:effectLst>
                <a:reflection stA="45000" endPos="0" dist="50800" dir="5400000" sy="-100000" algn="bl" rotWithShape="0"/>
              </a:effectLst>
            </a:rPr>
            <a:t>Validation</a:t>
          </a:r>
          <a:r>
            <a:rPr lang="en-US" sz="1400" b="0" kern="1200" dirty="0">
              <a:ln>
                <a:noFill/>
              </a:ln>
              <a:solidFill>
                <a:schemeClr val="tx1"/>
              </a:solidFill>
              <a:effectLst>
                <a:reflection stA="45000" endPos="0" dist="50800" dir="5400000" sy="-100000" algn="bl" rotWithShape="0"/>
              </a:effectLst>
            </a:rPr>
            <a:t> </a:t>
          </a:r>
          <a:endParaRPr lang="en-US" sz="700" b="0" kern="1200" dirty="0">
            <a:ln>
              <a:noFill/>
            </a:ln>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E8E1-E050-6463-1644-4A9C81A9F257}"/>
            </a:ext>
          </a:extLst>
        </p:cNvPr>
        <p:cNvGrpSpPr/>
        <p:nvPr/>
      </p:nvGrpSpPr>
      <p:grpSpPr>
        <a:xfrm>
          <a:off x="0" y="0"/>
          <a:ext cx="0" cy="0"/>
          <a:chOff x="0" y="0"/>
          <a:chExt cx="0" cy="0"/>
        </a:xfrm>
      </p:grpSpPr>
      <p:sp>
        <p:nvSpPr>
          <p:cNvPr id="31746" name="Rectangle 7">
            <a:extLst>
              <a:ext uri="{FF2B5EF4-FFF2-40B4-BE49-F238E27FC236}">
                <a16:creationId xmlns:a16="http://schemas.microsoft.com/office/drawing/2014/main" id="{49C66B1C-741B-6F01-DEE1-F117C5890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a:extLst>
              <a:ext uri="{FF2B5EF4-FFF2-40B4-BE49-F238E27FC236}">
                <a16:creationId xmlns:a16="http://schemas.microsoft.com/office/drawing/2014/main" id="{9C74D11D-660D-3F03-16B2-56B0630E44E1}"/>
              </a:ext>
            </a:extLst>
          </p:cNvPr>
          <p:cNvSpPr>
            <a:spLocks noGrp="1" noRot="1" noChangeAspect="1" noChangeArrowheads="1" noTextEdit="1"/>
          </p:cNvSpPr>
          <p:nvPr>
            <p:ph type="sldImg"/>
          </p:nvPr>
        </p:nvSpPr>
        <p:spPr>
          <a:xfrm>
            <a:off x="1143000" y="684213"/>
            <a:ext cx="4572000" cy="3429000"/>
          </a:xfrm>
          <a:ln/>
        </p:spPr>
      </p:sp>
      <p:sp>
        <p:nvSpPr>
          <p:cNvPr id="31748" name="Rectangle 3">
            <a:extLst>
              <a:ext uri="{FF2B5EF4-FFF2-40B4-BE49-F238E27FC236}">
                <a16:creationId xmlns:a16="http://schemas.microsoft.com/office/drawing/2014/main" id="{BD36F3A8-168E-4013-628E-5A1B0FB93E42}"/>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5233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 settings) Should you exclude people with prior O?  Require min observation? First exposure only?</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24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195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preprocessing data – normalization?</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653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58</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60</a:t>
            </a:fld>
            <a:endParaRPr lang="en-US"/>
          </a:p>
        </p:txBody>
      </p:sp>
    </p:spTree>
    <p:extLst>
      <p:ext uri="{BB962C8B-B14F-4D97-AF65-F5344CB8AC3E}">
        <p14:creationId xmlns:p14="http://schemas.microsoft.com/office/powerpoint/2010/main" val="1224133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CF82147A-F310-4F08-A322-4712DFB05CAC}"/>
              </a:ext>
            </a:extLst>
          </p:cNvPr>
          <p:cNvSpPr txBox="1"/>
          <p:nvPr userDrawn="1"/>
        </p:nvSpPr>
        <p:spPr>
          <a:xfrm>
            <a:off x="8745679" y="6535545"/>
            <a:ext cx="349776" cy="253916"/>
          </a:xfrm>
          <a:prstGeom prst="rect">
            <a:avLst/>
          </a:prstGeom>
          <a:noFill/>
        </p:spPr>
        <p:txBody>
          <a:bodyPr wrap="none" rtlCol="0">
            <a:spAutoFit/>
          </a:bodyPr>
          <a:lstStyle/>
          <a:p>
            <a:fld id="{A0D62B9C-1313-6240-B3A9-12C8D3C5854C}" type="slidenum">
              <a:rPr lang="en-US" sz="1050" smtClean="0"/>
              <a:t>‹#›</a:t>
            </a:fld>
            <a:endParaRPr lang="en-US" sz="1050"/>
          </a:p>
        </p:txBody>
      </p:sp>
      <p:sp>
        <p:nvSpPr>
          <p:cNvPr id="18" name="Rechthoek 9">
            <a:extLst>
              <a:ext uri="{FF2B5EF4-FFF2-40B4-BE49-F238E27FC236}">
                <a16:creationId xmlns:a16="http://schemas.microsoft.com/office/drawing/2014/main" id="{FDCB7EAC-6124-4EAA-8359-CBA1FC66C05F}"/>
              </a:ext>
            </a:extLst>
          </p:cNvPr>
          <p:cNvSpPr/>
          <p:nvPr userDrawn="1"/>
        </p:nvSpPr>
        <p:spPr>
          <a:xfrm>
            <a:off x="1" y="1"/>
            <a:ext cx="9143999" cy="65913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9" name="Ovaal 18">
            <a:extLst>
              <a:ext uri="{FF2B5EF4-FFF2-40B4-BE49-F238E27FC236}">
                <a16:creationId xmlns:a16="http://schemas.microsoft.com/office/drawing/2014/main" id="{3F60A0B3-33D5-4C1D-916A-291659662A56}"/>
              </a:ext>
            </a:extLst>
          </p:cNvPr>
          <p:cNvSpPr/>
          <p:nvPr userDrawn="1"/>
        </p:nvSpPr>
        <p:spPr>
          <a:xfrm>
            <a:off x="73777" y="76954"/>
            <a:ext cx="381858" cy="506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Titel 1">
            <a:extLst>
              <a:ext uri="{FF2B5EF4-FFF2-40B4-BE49-F238E27FC236}">
                <a16:creationId xmlns:a16="http://schemas.microsoft.com/office/drawing/2014/main" id="{04CED64B-379A-440B-8CEC-EA945584F15C}"/>
              </a:ext>
            </a:extLst>
          </p:cNvPr>
          <p:cNvSpPr>
            <a:spLocks noGrp="1"/>
          </p:cNvSpPr>
          <p:nvPr>
            <p:ph type="title"/>
          </p:nvPr>
        </p:nvSpPr>
        <p:spPr>
          <a:xfrm>
            <a:off x="587286" y="0"/>
            <a:ext cx="8556714" cy="659130"/>
          </a:xfrm>
          <a:prstGeom prst="rect">
            <a:avLst/>
          </a:prstGeom>
        </p:spPr>
        <p:txBody>
          <a:bodyPr anchor="ctr"/>
          <a:lstStyle>
            <a:lvl1pPr>
              <a:defRPr sz="2700" b="1" cap="small" baseline="0">
                <a:solidFill>
                  <a:schemeClr val="accent2"/>
                </a:solidFill>
                <a:latin typeface="Calibri" panose="020F0502020204030204" pitchFamily="34" charset="0"/>
                <a:cs typeface="Calibri" panose="020F0502020204030204" pitchFamily="34" charset="0"/>
              </a:defRPr>
            </a:lvl1pPr>
          </a:lstStyle>
          <a:p>
            <a:r>
              <a:rPr lang="en-US" noProof="0"/>
              <a:t>Click to edit Master title style</a:t>
            </a:r>
            <a:endParaRPr lang="en-GB" noProof="0"/>
          </a:p>
        </p:txBody>
      </p:sp>
      <p:pic>
        <p:nvPicPr>
          <p:cNvPr id="21" name="Graphic 20">
            <a:extLst>
              <a:ext uri="{FF2B5EF4-FFF2-40B4-BE49-F238E27FC236}">
                <a16:creationId xmlns:a16="http://schemas.microsoft.com/office/drawing/2014/main" id="{1E980F08-4AEA-477F-852F-33E1F7E8C7EA}"/>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3" t="-304" r="191" b="-1528"/>
          <a:stretch/>
        </p:blipFill>
        <p:spPr>
          <a:xfrm>
            <a:off x="61490" y="76955"/>
            <a:ext cx="464307" cy="638157"/>
          </a:xfrm>
          <a:prstGeom prst="rect">
            <a:avLst/>
          </a:prstGeom>
        </p:spPr>
      </p:pic>
      <p:grpSp>
        <p:nvGrpSpPr>
          <p:cNvPr id="14" name="Group 13">
            <a:extLst>
              <a:ext uri="{FF2B5EF4-FFF2-40B4-BE49-F238E27FC236}">
                <a16:creationId xmlns:a16="http://schemas.microsoft.com/office/drawing/2014/main" id="{9BF97975-AE76-4BF3-A59A-B7425F8376C7}"/>
              </a:ext>
            </a:extLst>
          </p:cNvPr>
          <p:cNvGrpSpPr/>
          <p:nvPr userDrawn="1"/>
        </p:nvGrpSpPr>
        <p:grpSpPr>
          <a:xfrm>
            <a:off x="10583" y="6440341"/>
            <a:ext cx="959729" cy="498183"/>
            <a:chOff x="14111" y="6440340"/>
            <a:chExt cx="1279638" cy="498183"/>
          </a:xfrm>
        </p:grpSpPr>
        <p:pic>
          <p:nvPicPr>
            <p:cNvPr id="17" name="Picture 16" descr="A close up of a logo&#10;&#10;Description automatically generated">
              <a:extLst>
                <a:ext uri="{FF2B5EF4-FFF2-40B4-BE49-F238E27FC236}">
                  <a16:creationId xmlns:a16="http://schemas.microsoft.com/office/drawing/2014/main" id="{85ECE48E-98B2-416A-AB8B-B0B2D79B71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111" y="6440340"/>
              <a:ext cx="498183" cy="498183"/>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B359738A-602A-4418-AAAE-607945E49A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457" y="6480785"/>
              <a:ext cx="417292" cy="417292"/>
            </a:xfrm>
            <a:prstGeom prst="rect">
              <a:avLst/>
            </a:prstGeom>
          </p:spPr>
        </p:pic>
        <p:pic>
          <p:nvPicPr>
            <p:cNvPr id="23" name="Picture 22" descr="A close up of a logo&#10;&#10;Description automatically generated">
              <a:extLst>
                <a:ext uri="{FF2B5EF4-FFF2-40B4-BE49-F238E27FC236}">
                  <a16:creationId xmlns:a16="http://schemas.microsoft.com/office/drawing/2014/main" id="{8D5420E1-3342-4052-B2E1-D6157D8712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294" y="6507351"/>
              <a:ext cx="364163" cy="364163"/>
            </a:xfrm>
            <a:prstGeom prst="rect">
              <a:avLst/>
            </a:prstGeom>
          </p:spPr>
        </p:pic>
      </p:grpSp>
      <p:pic>
        <p:nvPicPr>
          <p:cNvPr id="12" name="Picture 11">
            <a:extLst>
              <a:ext uri="{FF2B5EF4-FFF2-40B4-BE49-F238E27FC236}">
                <a16:creationId xmlns:a16="http://schemas.microsoft.com/office/drawing/2014/main" id="{54522826-8F7A-4048-8F0E-1D5A359BAF33}"/>
              </a:ext>
            </a:extLst>
          </p:cNvPr>
          <p:cNvPicPr>
            <a:picLocks noChangeAspect="1"/>
          </p:cNvPicPr>
          <p:nvPr userDrawn="1"/>
        </p:nvPicPr>
        <p:blipFill>
          <a:blip r:embed="rId7"/>
          <a:stretch>
            <a:fillRect/>
          </a:stretch>
        </p:blipFill>
        <p:spPr>
          <a:xfrm>
            <a:off x="1032455" y="6628053"/>
            <a:ext cx="533245" cy="116346"/>
          </a:xfrm>
          <a:prstGeom prst="rect">
            <a:avLst/>
          </a:prstGeom>
          <a:ln>
            <a:noFill/>
          </a:ln>
          <a:effectLst>
            <a:outerShdw sx="1000" sy="1000" algn="tl" rotWithShape="0">
              <a:srgbClr val="333333"/>
            </a:outerShdw>
          </a:effectLst>
        </p:spPr>
      </p:pic>
      <p:pic>
        <p:nvPicPr>
          <p:cNvPr id="13" name="Picture 12">
            <a:extLst>
              <a:ext uri="{FF2B5EF4-FFF2-40B4-BE49-F238E27FC236}">
                <a16:creationId xmlns:a16="http://schemas.microsoft.com/office/drawing/2014/main" id="{1E6172CC-1004-744E-8671-33E8BB2918E8}"/>
              </a:ext>
            </a:extLst>
          </p:cNvPr>
          <p:cNvPicPr>
            <a:picLocks noChangeAspect="1"/>
          </p:cNvPicPr>
          <p:nvPr userDrawn="1"/>
        </p:nvPicPr>
        <p:blipFill>
          <a:blip r:embed="rId7"/>
          <a:stretch>
            <a:fillRect/>
          </a:stretch>
        </p:blipFill>
        <p:spPr>
          <a:xfrm>
            <a:off x="955072" y="6606654"/>
            <a:ext cx="919160" cy="200547"/>
          </a:xfrm>
          <a:prstGeom prst="rect">
            <a:avLst/>
          </a:prstGeom>
          <a:ln>
            <a:noFill/>
          </a:ln>
          <a:effectLst>
            <a:outerShdw sx="1000" sy="1000" algn="tl" rotWithShape="0">
              <a:srgbClr val="333333"/>
            </a:outerShdw>
          </a:effectLst>
        </p:spPr>
      </p:pic>
    </p:spTree>
    <p:extLst>
      <p:ext uri="{BB962C8B-B14F-4D97-AF65-F5344CB8AC3E}">
        <p14:creationId xmlns:p14="http://schemas.microsoft.com/office/powerpoint/2010/main" val="2183004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github.com/OHDSI/Tutorial-PL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9.sv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8.xml"/><Relationship Id="rId7" Type="http://schemas.openxmlformats.org/officeDocument/2006/relationships/image" Target="../media/image3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1.gi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hyperlink" Target="https://www.equator-network.org/reporting-guidelines/tripod-statement/" TargetMode="Externa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hdsi.github.io/TheBookOfOhdsi/" TargetMode="External"/><Relationship Id="rId2" Type="http://schemas.openxmlformats.org/officeDocument/2006/relationships/hyperlink" Target="http://www.github.com/OHDSI/PatientLevelPrediction" TargetMode="External"/><Relationship Id="rId1" Type="http://schemas.openxmlformats.org/officeDocument/2006/relationships/slideLayout" Target="../slideLayouts/slideLayout2.xml"/><Relationship Id="rId4" Type="http://schemas.openxmlformats.org/officeDocument/2006/relationships/hyperlink" Target="http://www.data.ohdsi.org/"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jreps@its.jnj.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dirty="0"/>
              <a:t>Chungsoo Kim (Yale)</a:t>
            </a:r>
            <a:endParaRPr lang="en-US" sz="1750" b="0" i="0" u="none" strike="noStrike" cap="none" dirty="0">
              <a:solidFill>
                <a:srgbClr val="153153"/>
              </a:solidFill>
              <a:latin typeface="Calibri"/>
              <a:ea typeface="Calibri"/>
              <a:cs typeface="Calibri"/>
              <a:sym typeface="Calibri"/>
            </a:endParaRPr>
          </a:p>
          <a:p>
            <a:r>
              <a:rPr lang="en-US" sz="1750" dirty="0"/>
              <a:t>Egill Fridgeirsson (Erasmus)</a:t>
            </a:r>
          </a:p>
          <a:p>
            <a:pPr lvl="0">
              <a:lnSpc>
                <a:spcPct val="150000"/>
              </a:lnSpc>
              <a:spcBef>
                <a:spcPts val="0"/>
              </a:spcBef>
              <a:buSzPct val="25000"/>
            </a:pPr>
            <a:r>
              <a:rPr lang="en-US" sz="1750" dirty="0"/>
              <a:t>Jenna Reps (Johnson &amp; Johnson)</a:t>
            </a:r>
          </a:p>
          <a:p>
            <a:pPr marL="0" marR="0" lvl="0" indent="0" algn="ctr" rtl="0">
              <a:lnSpc>
                <a:spcPct val="150000"/>
              </a:lnSpc>
              <a:spcBef>
                <a:spcPts val="0"/>
              </a:spcBef>
              <a:spcAft>
                <a:spcPts val="0"/>
              </a:spcAft>
              <a:buClr>
                <a:srgbClr val="153153"/>
              </a:buClr>
              <a:buSzPct val="25000"/>
              <a:buFont typeface="Arial"/>
              <a:buNone/>
            </a:pPr>
            <a:endParaRPr lang="en-US" sz="1750" dirty="0"/>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C23B-ED57-21E5-59CD-F93A45659184}"/>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8A455595-0404-4C47-3CBF-AFB56D7B9CD2}"/>
              </a:ext>
            </a:extLst>
          </p:cNvPr>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a:extLst>
              <a:ext uri="{FF2B5EF4-FFF2-40B4-BE49-F238E27FC236}">
                <a16:creationId xmlns:a16="http://schemas.microsoft.com/office/drawing/2014/main" id="{FE6BD671-E727-6566-0C1F-FF358AA8BA6B}"/>
              </a:ext>
            </a:extLst>
          </p:cNvPr>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a:extLst>
              <a:ext uri="{FF2B5EF4-FFF2-40B4-BE49-F238E27FC236}">
                <a16:creationId xmlns:a16="http://schemas.microsoft.com/office/drawing/2014/main" id="{086E89E6-4326-228E-AFFE-D8D4B91D502E}"/>
              </a:ext>
            </a:extLst>
          </p:cNvPr>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a:extLst>
              <a:ext uri="{FF2B5EF4-FFF2-40B4-BE49-F238E27FC236}">
                <a16:creationId xmlns:a16="http://schemas.microsoft.com/office/drawing/2014/main" id="{FDB8FA56-681F-48D0-5062-1BECCDFACC60}"/>
              </a:ext>
            </a:extLst>
          </p:cNvPr>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a:extLst>
              <a:ext uri="{FF2B5EF4-FFF2-40B4-BE49-F238E27FC236}">
                <a16:creationId xmlns:a16="http://schemas.microsoft.com/office/drawing/2014/main" id="{15AE5731-C1E8-BA1A-18F2-29A133EAA5A1}"/>
              </a:ext>
            </a:extLst>
          </p:cNvPr>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a:extLst>
              <a:ext uri="{FF2B5EF4-FFF2-40B4-BE49-F238E27FC236}">
                <a16:creationId xmlns:a16="http://schemas.microsoft.com/office/drawing/2014/main" id="{4EDD3D4B-6CCE-415C-A0D0-0B04777782DC}"/>
              </a:ext>
            </a:extLst>
          </p:cNvPr>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a:extLst>
              <a:ext uri="{FF2B5EF4-FFF2-40B4-BE49-F238E27FC236}">
                <a16:creationId xmlns:a16="http://schemas.microsoft.com/office/drawing/2014/main" id="{C0F5E6DB-92C8-AE2D-C4A5-D057A0AF7498}"/>
              </a:ext>
            </a:extLst>
          </p:cNvPr>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a:extLst>
              <a:ext uri="{FF2B5EF4-FFF2-40B4-BE49-F238E27FC236}">
                <a16:creationId xmlns:a16="http://schemas.microsoft.com/office/drawing/2014/main" id="{86EB6CF9-E28E-9CF8-5280-35CFBA4A7064}"/>
              </a:ext>
            </a:extLst>
          </p:cNvPr>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21E75F7-15DD-94C6-16E1-52ACA620E315}"/>
              </a:ext>
            </a:extLst>
          </p:cNvPr>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43B7708E-00AB-F564-831F-62BF42FDF4C1}"/>
              </a:ext>
            </a:extLst>
          </p:cNvPr>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5C001EB-CD81-234A-54DF-F06D6DBD8281}"/>
              </a:ext>
            </a:extLst>
          </p:cNvPr>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a:extLst>
              <a:ext uri="{FF2B5EF4-FFF2-40B4-BE49-F238E27FC236}">
                <a16:creationId xmlns:a16="http://schemas.microsoft.com/office/drawing/2014/main" id="{05FFEF44-01A8-E574-CBA5-09055572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32783691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835B-66E5-11CC-B117-3DE9AB5B4A7B}"/>
              </a:ext>
            </a:extLst>
          </p:cNvPr>
          <p:cNvSpPr>
            <a:spLocks noGrp="1"/>
          </p:cNvSpPr>
          <p:nvPr>
            <p:ph type="title"/>
          </p:nvPr>
        </p:nvSpPr>
        <p:spPr/>
        <p:txBody>
          <a:bodyPr/>
          <a:lstStyle/>
          <a:p>
            <a:r>
              <a:rPr lang="en-US" dirty="0"/>
              <a:t>Example clinical prediction model</a:t>
            </a:r>
          </a:p>
        </p:txBody>
      </p:sp>
      <p:pic>
        <p:nvPicPr>
          <p:cNvPr id="8" name="Picture 7" descr="A screenshot of a medical survey&#10;&#10;AI-generated content may be incorrect.">
            <a:extLst>
              <a:ext uri="{FF2B5EF4-FFF2-40B4-BE49-F238E27FC236}">
                <a16:creationId xmlns:a16="http://schemas.microsoft.com/office/drawing/2014/main" id="{99A28333-378E-7CDC-A98C-964081E9DDD8}"/>
              </a:ext>
            </a:extLst>
          </p:cNvPr>
          <p:cNvPicPr>
            <a:picLocks noChangeAspect="1"/>
          </p:cNvPicPr>
          <p:nvPr/>
        </p:nvPicPr>
        <p:blipFill>
          <a:blip r:embed="rId2"/>
          <a:stretch>
            <a:fillRect/>
          </a:stretch>
        </p:blipFill>
        <p:spPr>
          <a:xfrm>
            <a:off x="457200" y="1600200"/>
            <a:ext cx="4358461" cy="4117852"/>
          </a:xfrm>
          <a:prstGeom prst="rect">
            <a:avLst/>
          </a:prstGeom>
        </p:spPr>
      </p:pic>
      <p:sp>
        <p:nvSpPr>
          <p:cNvPr id="9" name="TextBox 8">
            <a:extLst>
              <a:ext uri="{FF2B5EF4-FFF2-40B4-BE49-F238E27FC236}">
                <a16:creationId xmlns:a16="http://schemas.microsoft.com/office/drawing/2014/main" id="{C630653D-99E8-499A-E0AE-EA0C6D103492}"/>
              </a:ext>
            </a:extLst>
          </p:cNvPr>
          <p:cNvSpPr txBox="1"/>
          <p:nvPr/>
        </p:nvSpPr>
        <p:spPr>
          <a:xfrm>
            <a:off x="5302404" y="2967336"/>
            <a:ext cx="3649236" cy="946413"/>
          </a:xfrm>
          <a:prstGeom prst="rect">
            <a:avLst/>
          </a:prstGeom>
          <a:noFill/>
        </p:spPr>
        <p:txBody>
          <a:bodyPr wrap="square">
            <a:spAutoFit/>
          </a:bodyPr>
          <a:lstStyle/>
          <a:p>
            <a:pPr defTabSz="685800">
              <a:defRPr/>
            </a:pPr>
            <a:r>
              <a:rPr lang="en-US" sz="1500" dirty="0"/>
              <a:t>Amongst </a:t>
            </a:r>
            <a:r>
              <a:rPr lang="en-US" sz="1500" b="1" dirty="0">
                <a:solidFill>
                  <a:srgbClr val="00B050"/>
                </a:solidFill>
              </a:rPr>
              <a:t>patients newly diagnosed with </a:t>
            </a:r>
            <a:r>
              <a:rPr lang="en-US" sz="1500" b="1" dirty="0" err="1">
                <a:solidFill>
                  <a:srgbClr val="00B050"/>
                </a:solidFill>
              </a:rPr>
              <a:t>afib</a:t>
            </a:r>
            <a:r>
              <a:rPr lang="en-US" sz="1500" b="1" dirty="0">
                <a:solidFill>
                  <a:srgbClr val="00B050"/>
                </a:solidFill>
              </a:rPr>
              <a:t> </a:t>
            </a:r>
            <a:r>
              <a:rPr lang="en-US" sz="1500" dirty="0"/>
              <a:t>which patients will go on to have </a:t>
            </a:r>
            <a:r>
              <a:rPr lang="en-US" sz="1500" b="1" dirty="0">
                <a:solidFill>
                  <a:srgbClr val="FF0000"/>
                </a:solidFill>
              </a:rPr>
              <a:t>stroke </a:t>
            </a:r>
            <a:r>
              <a:rPr lang="en-US" sz="1500" dirty="0"/>
              <a:t>within </a:t>
            </a:r>
            <a:r>
              <a:rPr lang="en-US" sz="1500" b="1" dirty="0">
                <a:solidFill>
                  <a:schemeClr val="accent4"/>
                </a:solidFill>
              </a:rPr>
              <a:t>1-year?</a:t>
            </a:r>
            <a:endParaRPr lang="en-US" sz="1500" dirty="0">
              <a:solidFill>
                <a:schemeClr val="accent4"/>
              </a:solidFill>
            </a:endParaRPr>
          </a:p>
          <a:p>
            <a:endParaRPr lang="en-US" sz="1050" dirty="0"/>
          </a:p>
        </p:txBody>
      </p:sp>
    </p:spTree>
    <p:extLst>
      <p:ext uri="{BB962C8B-B14F-4D97-AF65-F5344CB8AC3E}">
        <p14:creationId xmlns:p14="http://schemas.microsoft.com/office/powerpoint/2010/main" val="234563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839-7918-2ECA-01EC-6E29504CF4DB}"/>
              </a:ext>
            </a:extLst>
          </p:cNvPr>
          <p:cNvSpPr>
            <a:spLocks noGrp="1"/>
          </p:cNvSpPr>
          <p:nvPr>
            <p:ph type="title"/>
          </p:nvPr>
        </p:nvSpPr>
        <p:spPr/>
        <p:txBody>
          <a:bodyPr/>
          <a:lstStyle/>
          <a:p>
            <a:r>
              <a:rPr lang="en-US" dirty="0"/>
              <a:t>Example clinical prediction model</a:t>
            </a:r>
          </a:p>
        </p:txBody>
      </p:sp>
      <p:pic>
        <p:nvPicPr>
          <p:cNvPr id="5" name="Picture 4" descr="A screenshot of a medical survey&#10;&#10;AI-generated content may be incorrect.">
            <a:extLst>
              <a:ext uri="{FF2B5EF4-FFF2-40B4-BE49-F238E27FC236}">
                <a16:creationId xmlns:a16="http://schemas.microsoft.com/office/drawing/2014/main" id="{6D97FCBF-7F2D-8993-BDD2-FAF0FC962C60}"/>
              </a:ext>
            </a:extLst>
          </p:cNvPr>
          <p:cNvPicPr>
            <a:picLocks noChangeAspect="1"/>
          </p:cNvPicPr>
          <p:nvPr/>
        </p:nvPicPr>
        <p:blipFill>
          <a:blip r:embed="rId2"/>
          <a:stretch>
            <a:fillRect/>
          </a:stretch>
        </p:blipFill>
        <p:spPr>
          <a:xfrm>
            <a:off x="819614" y="1600200"/>
            <a:ext cx="4678805" cy="4038779"/>
          </a:xfrm>
          <a:prstGeom prst="rect">
            <a:avLst/>
          </a:prstGeom>
        </p:spPr>
      </p:pic>
      <p:sp>
        <p:nvSpPr>
          <p:cNvPr id="6" name="TextBox 5">
            <a:extLst>
              <a:ext uri="{FF2B5EF4-FFF2-40B4-BE49-F238E27FC236}">
                <a16:creationId xmlns:a16="http://schemas.microsoft.com/office/drawing/2014/main" id="{70282DD8-3A2D-CD1F-1481-1D907ED1C7D1}"/>
              </a:ext>
            </a:extLst>
          </p:cNvPr>
          <p:cNvSpPr txBox="1"/>
          <p:nvPr/>
        </p:nvSpPr>
        <p:spPr>
          <a:xfrm>
            <a:off x="5787483" y="2482588"/>
            <a:ext cx="3164157" cy="1915909"/>
          </a:xfrm>
          <a:prstGeom prst="rect">
            <a:avLst/>
          </a:prstGeom>
          <a:noFill/>
        </p:spPr>
        <p:txBody>
          <a:bodyPr wrap="square">
            <a:spAutoFit/>
          </a:bodyPr>
          <a:lstStyle/>
          <a:p>
            <a:pPr defTabSz="685800">
              <a:defRPr/>
            </a:pPr>
            <a:r>
              <a:rPr lang="en-US" sz="1800" dirty="0"/>
              <a:t>For a female </a:t>
            </a:r>
            <a:r>
              <a:rPr lang="en-US" sz="1800" dirty="0" err="1"/>
              <a:t>Afib</a:t>
            </a:r>
            <a:r>
              <a:rPr lang="en-US" sz="1800" dirty="0"/>
              <a:t> patient aged 78 with a history of hypertension and vascular disease, the patient’s risk of stroke is 7.2% in the next year. </a:t>
            </a:r>
            <a:endParaRPr lang="en-US" sz="1800" dirty="0">
              <a:solidFill>
                <a:schemeClr val="accent4"/>
              </a:solidFill>
            </a:endParaRPr>
          </a:p>
          <a:p>
            <a:endParaRPr lang="en-US" sz="1050" dirty="0"/>
          </a:p>
        </p:txBody>
      </p:sp>
    </p:spTree>
    <p:extLst>
      <p:ext uri="{BB962C8B-B14F-4D97-AF65-F5344CB8AC3E}">
        <p14:creationId xmlns:p14="http://schemas.microsoft.com/office/powerpoint/2010/main" val="10733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71376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181358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7934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09524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Disease onset and progression</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who are newly diagnosed with </a:t>
                      </a:r>
                      <a:r>
                        <a:rPr lang="en-US" sz="2800" b="1" dirty="0">
                          <a:solidFill>
                            <a:srgbClr val="00B050"/>
                          </a:solidFill>
                        </a:rPr>
                        <a:t>&lt;insert your favorite disease&gt;</a:t>
                      </a:r>
                      <a:r>
                        <a:rPr lang="en-US" sz="2800" dirty="0"/>
                        <a:t>, which patients will go on to have </a:t>
                      </a:r>
                      <a:r>
                        <a:rPr lang="en-US" sz="2800" b="1" dirty="0">
                          <a:solidFill>
                            <a:srgbClr val="FF0000"/>
                          </a:solidFill>
                        </a:rPr>
                        <a:t>&lt;another disease or related complication&gt;</a:t>
                      </a:r>
                      <a:r>
                        <a:rPr lang="en-US" sz="2800" dirty="0">
                          <a:solidFill>
                            <a:srgbClr val="FF0000"/>
                          </a:solidFill>
                        </a:rPr>
                        <a:t> </a:t>
                      </a:r>
                      <a:r>
                        <a:rPr lang="en-US" sz="2800" dirty="0"/>
                        <a:t>within </a:t>
                      </a:r>
                      <a:r>
                        <a:rPr lang="en-US" sz="2800" b="1" dirty="0">
                          <a:solidFill>
                            <a:schemeClr val="accent4"/>
                          </a:solidFill>
                        </a:rPr>
                        <a:t>&lt;time horizon from diagnosis&gt;</a:t>
                      </a: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 newly diagnosed </a:t>
                      </a:r>
                      <a:r>
                        <a:rPr lang="en-US" sz="2800" dirty="0" err="1"/>
                        <a:t>AFib</a:t>
                      </a:r>
                      <a:r>
                        <a:rPr lang="en-US" sz="2800" dirty="0"/>
                        <a:t> patients, which will go onto to have ischemic stroke in next 3 years?</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108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52196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a:t>
                      </a:r>
                      <a:r>
                        <a:rPr lang="en-US" sz="1800" b="1" baseline="0" dirty="0"/>
                        <a:t> choice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with </a:t>
                      </a:r>
                      <a:r>
                        <a:rPr lang="en-US" sz="2800" b="1" dirty="0">
                          <a:solidFill>
                            <a:srgbClr val="00B050"/>
                          </a:solidFill>
                        </a:rPr>
                        <a:t>&lt;indicated disease&gt; who are treated with either &lt;treatment 1&gt; or &lt;treatment 2&gt;</a:t>
                      </a:r>
                      <a:r>
                        <a:rPr lang="en-US" sz="2800" dirty="0"/>
                        <a:t>, which patients were treated with </a:t>
                      </a:r>
                      <a:r>
                        <a:rPr lang="en-US" sz="2800" b="1" dirty="0">
                          <a:solidFill>
                            <a:srgbClr val="FF0000"/>
                          </a:solidFill>
                        </a:rPr>
                        <a:t>&lt;treatment 1&gt; </a:t>
                      </a:r>
                      <a:r>
                        <a:rPr lang="en-US" sz="2800" dirty="0"/>
                        <a:t>(</a:t>
                      </a:r>
                      <a:r>
                        <a:rPr lang="en-US" sz="2800" b="1" dirty="0">
                          <a:solidFill>
                            <a:schemeClr val="accent4"/>
                          </a:solidFill>
                        </a:rPr>
                        <a:t>on day 0</a:t>
                      </a:r>
                      <a:r>
                        <a:rPr lang="en-US" sz="2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a:t>
                      </a:r>
                      <a:r>
                        <a:rPr lang="en-US" sz="2800" dirty="0" err="1"/>
                        <a:t>AFib</a:t>
                      </a:r>
                      <a:r>
                        <a:rPr lang="en-US" sz="2800" dirty="0"/>
                        <a:t> patients who took either warfarin or rivaroxaban, which patients got warfarin?   (as defined for propensity score model)</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259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 response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a:t>
                      </a:r>
                      <a:r>
                        <a:rPr lang="en-US" sz="2800" baseline="0" dirty="0"/>
                        <a:t> </a:t>
                      </a:r>
                      <a:r>
                        <a:rPr lang="en-US" sz="2800" b="1" baseline="0" dirty="0">
                          <a:solidFill>
                            <a:srgbClr val="FF0000"/>
                          </a:solidFill>
                        </a:rPr>
                        <a:t>&lt;insert desired effect&gt;</a:t>
                      </a:r>
                      <a:r>
                        <a:rPr lang="en-US" sz="2800" dirty="0">
                          <a:solidFill>
                            <a:srgbClr val="FF0000"/>
                          </a:solidFill>
                        </a:rPr>
                        <a:t> </a:t>
                      </a:r>
                      <a:r>
                        <a:rPr lang="en-US" sz="2800" dirty="0"/>
                        <a:t>in </a:t>
                      </a:r>
                      <a:r>
                        <a:rPr lang="en-US" sz="2800" b="1" dirty="0">
                          <a:solidFill>
                            <a:schemeClr val="accent4"/>
                          </a:solidFill>
                        </a:rPr>
                        <a:t>&lt;time window&gt;</a:t>
                      </a:r>
                      <a:r>
                        <a:rPr lang="en-US" sz="2800" dirty="0">
                          <a:solidFill>
                            <a:schemeClr val="tx1"/>
                          </a:solidFill>
                        </a:rPr>
                        <a:t>?</a:t>
                      </a:r>
                    </a:p>
                    <a:p>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stay on metformin after 3 years?</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779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A143-BAF8-864A-B595-83BF1009E058}"/>
              </a:ext>
            </a:extLst>
          </p:cNvPr>
          <p:cNvSpPr>
            <a:spLocks noGrp="1"/>
          </p:cNvSpPr>
          <p:nvPr>
            <p:ph type="title"/>
          </p:nvPr>
        </p:nvSpPr>
        <p:spPr/>
        <p:txBody>
          <a:bodyPr/>
          <a:lstStyle/>
          <a:p>
            <a:r>
              <a:rPr lang="en-US" dirty="0"/>
              <a:t>The journey toward Patient-Level Prediction</a:t>
            </a:r>
          </a:p>
        </p:txBody>
      </p:sp>
      <p:sp>
        <p:nvSpPr>
          <p:cNvPr id="3" name="Text Placeholder 2">
            <a:extLst>
              <a:ext uri="{FF2B5EF4-FFF2-40B4-BE49-F238E27FC236}">
                <a16:creationId xmlns:a16="http://schemas.microsoft.com/office/drawing/2014/main" id="{E29F07AD-EA5E-2C4E-8CF1-E24B1F5223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D1335-F034-364D-9F95-B7DDF77A08F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a:t>
            </a:fld>
            <a:endParaRPr lang="en-US" sz="1200" dirty="0">
              <a:solidFill>
                <a:srgbClr val="20425A"/>
              </a:solidFill>
              <a:latin typeface="Calibri"/>
              <a:ea typeface="Calibri"/>
              <a:cs typeface="Calibri"/>
              <a:sym typeface="Calibri"/>
            </a:endParaRPr>
          </a:p>
        </p:txBody>
      </p:sp>
      <p:pic>
        <p:nvPicPr>
          <p:cNvPr id="5" name="city_custom_helicopter_17093.mov">
            <a:hlinkClick r:id="" action="ppaction://media"/>
            <a:extLst>
              <a:ext uri="{FF2B5EF4-FFF2-40B4-BE49-F238E27FC236}">
                <a16:creationId xmlns:a16="http://schemas.microsoft.com/office/drawing/2014/main" id="{461E7A36-EB30-1D44-AFAA-A8268D87C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37129"/>
            <a:ext cx="9143999" cy="5143499"/>
          </a:xfrm>
          <a:prstGeom prst="rect">
            <a:avLst/>
          </a:prstGeom>
        </p:spPr>
      </p:pic>
    </p:spTree>
    <p:extLst>
      <p:ext uri="{BB962C8B-B14F-4D97-AF65-F5344CB8AC3E}">
        <p14:creationId xmlns:p14="http://schemas.microsoft.com/office/powerpoint/2010/main" val="22660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Treatment safety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drug&gt;, </a:t>
                      </a:r>
                      <a:r>
                        <a:rPr lang="en-US" sz="2800" dirty="0"/>
                        <a:t>which patients will experience </a:t>
                      </a:r>
                      <a:r>
                        <a:rPr lang="en-US" sz="2800" b="1" dirty="0">
                          <a:solidFill>
                            <a:srgbClr val="FF0000"/>
                          </a:solidFill>
                        </a:rPr>
                        <a:t>&lt;insert your favorite known adverse event from the drug profile&gt;</a:t>
                      </a:r>
                      <a:r>
                        <a:rPr lang="en-US" sz="2800" b="1" dirty="0">
                          <a:solidFill>
                            <a:schemeClr val="accent1">
                              <a:lumMod val="60000"/>
                              <a:lumOff val="40000"/>
                            </a:schemeClr>
                          </a:solidFill>
                        </a:rPr>
                        <a:t> </a:t>
                      </a:r>
                      <a:r>
                        <a:rPr lang="en-US" sz="2800" dirty="0"/>
                        <a:t>within </a:t>
                      </a:r>
                      <a:r>
                        <a:rPr lang="en-US" sz="2800" b="1" dirty="0">
                          <a:solidFill>
                            <a:schemeClr val="accent4"/>
                          </a:solidFill>
                        </a:rPr>
                        <a:t>&lt;time horizon following exposure start&gt;</a:t>
                      </a:r>
                      <a:r>
                        <a:rPr lang="en-US" sz="2800" dirty="0">
                          <a:solidFill>
                            <a:schemeClr val="tx1"/>
                          </a:solidFill>
                        </a:rPr>
                        <a:t>?</a:t>
                      </a:r>
                      <a:r>
                        <a:rPr lang="en-US" sz="2800" dirty="0"/>
                        <a:t> </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new users of warfarin, which patients will have GI bleed in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952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r>
                        <a:rPr lang="en-US" sz="1800" b="1" dirty="0"/>
                        <a:t>Treatment</a:t>
                      </a:r>
                      <a:r>
                        <a:rPr lang="en-US" sz="1800" b="1" baseline="0" dirty="0"/>
                        <a:t> adherence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 achieve </a:t>
                      </a:r>
                      <a:r>
                        <a:rPr lang="en-US" sz="2800" b="1" dirty="0">
                          <a:solidFill>
                            <a:srgbClr val="FF0000"/>
                          </a:solidFill>
                        </a:rPr>
                        <a:t>&lt;adherence metric threshold&gt;</a:t>
                      </a:r>
                      <a:r>
                        <a:rPr lang="en-US" sz="2800" dirty="0">
                          <a:solidFill>
                            <a:srgbClr val="FF0000"/>
                          </a:solidFill>
                        </a:rPr>
                        <a:t> </a:t>
                      </a:r>
                      <a:r>
                        <a:rPr lang="en-US" sz="2800" dirty="0"/>
                        <a:t>at </a:t>
                      </a:r>
                      <a:r>
                        <a:rPr lang="en-US" sz="2800" b="1" dirty="0">
                          <a:solidFill>
                            <a:schemeClr val="accent4"/>
                          </a:solidFill>
                        </a:rPr>
                        <a:t>&lt;time horizon&gt;</a:t>
                      </a:r>
                      <a:r>
                        <a:rPr lang="en-US" sz="2800" dirty="0"/>
                        <a:t>?</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achieve &gt;=80% proportion of days covered at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9668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0CD8-A4B1-5DD2-8F10-9EA9F26FE75E}"/>
              </a:ext>
            </a:extLst>
          </p:cNvPr>
          <p:cNvSpPr>
            <a:spLocks noGrp="1"/>
          </p:cNvSpPr>
          <p:nvPr>
            <p:ph type="title"/>
          </p:nvPr>
        </p:nvSpPr>
        <p:spPr/>
        <p:txBody>
          <a:bodyPr/>
          <a:lstStyle/>
          <a:p>
            <a:r>
              <a:rPr lang="en-US" dirty="0"/>
              <a:t>How to pick a clinically useful task?</a:t>
            </a:r>
          </a:p>
        </p:txBody>
      </p:sp>
      <p:sp>
        <p:nvSpPr>
          <p:cNvPr id="3" name="Text Placeholder 2">
            <a:extLst>
              <a:ext uri="{FF2B5EF4-FFF2-40B4-BE49-F238E27FC236}">
                <a16:creationId xmlns:a16="http://schemas.microsoft.com/office/drawing/2014/main" id="{9DB6282B-931C-E765-8C0E-E4D1B1D7A38E}"/>
              </a:ext>
            </a:extLst>
          </p:cNvPr>
          <p:cNvSpPr>
            <a:spLocks noGrp="1"/>
          </p:cNvSpPr>
          <p:nvPr>
            <p:ph type="body" idx="1"/>
          </p:nvPr>
        </p:nvSpPr>
        <p:spPr/>
        <p:txBody>
          <a:bodyPr/>
          <a:lstStyle/>
          <a:p>
            <a:pPr marL="152400" indent="0">
              <a:buNone/>
            </a:pPr>
            <a:r>
              <a:rPr lang="en-US" dirty="0"/>
              <a:t>Think about:</a:t>
            </a:r>
          </a:p>
          <a:p>
            <a:pPr marL="152400" indent="0">
              <a:buNone/>
            </a:pPr>
            <a:endParaRPr lang="en-US" dirty="0"/>
          </a:p>
          <a:p>
            <a:pPr>
              <a:buFont typeface="Arial" panose="020B0604020202020204" pitchFamily="34" charset="0"/>
              <a:buChar char="•"/>
            </a:pPr>
            <a:r>
              <a:rPr lang="en-US" sz="2100" dirty="0"/>
              <a:t>Is there a current medical decision you find difficult?</a:t>
            </a:r>
          </a:p>
          <a:p>
            <a:pPr>
              <a:buFont typeface="Arial" panose="020B0604020202020204" pitchFamily="34" charset="0"/>
              <a:buChar char="•"/>
            </a:pPr>
            <a:r>
              <a:rPr lang="en-US" sz="2100" dirty="0"/>
              <a:t>Is there a clear point in time you can apply a prediction model to help with the decision? (e.g., visit when first diagnosed)</a:t>
            </a:r>
          </a:p>
          <a:p>
            <a:pPr>
              <a:buFont typeface="Arial" panose="020B0604020202020204" pitchFamily="34" charset="0"/>
              <a:buChar char="•"/>
            </a:pPr>
            <a:r>
              <a:rPr lang="en-US" sz="2100" dirty="0"/>
              <a:t>Is the target and outcome recorded in our OHDSI data?</a:t>
            </a:r>
          </a:p>
          <a:p>
            <a:pPr>
              <a:buFont typeface="Arial" panose="020B0604020202020204" pitchFamily="34" charset="0"/>
              <a:buChar char="•"/>
            </a:pPr>
            <a:r>
              <a:rPr lang="en-US" sz="2100" dirty="0"/>
              <a:t>How common is the outcome? If you could identify a group of patients with 10x the population average risk would that help?</a:t>
            </a:r>
          </a:p>
        </p:txBody>
      </p:sp>
    </p:spTree>
    <p:extLst>
      <p:ext uri="{BB962C8B-B14F-4D97-AF65-F5344CB8AC3E}">
        <p14:creationId xmlns:p14="http://schemas.microsoft.com/office/powerpoint/2010/main" val="55014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73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24</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0921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B0C4D-EE68-2C1E-4DC6-29BAF81DD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4B24E-EAF8-CD55-FD15-E0A64F30C991}"/>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07049710-49B7-B476-6F39-94C9EAC2A4C0}"/>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25</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16970DE-12AA-F428-9CD3-307102A89F42}"/>
              </a:ext>
            </a:extLst>
          </p:cNvPr>
          <p:cNvGraphicFramePr>
            <a:graphicFrameLocks noGrp="1"/>
          </p:cNvGraphicFramePr>
          <p:nvPr>
            <p:extLst>
              <p:ext uri="{D42A27DB-BD31-4B8C-83A1-F6EECF244321}">
                <p14:modId xmlns:p14="http://schemas.microsoft.com/office/powerpoint/2010/main" val="755309546"/>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solidFill>
                      <a:schemeClr val="accent1">
                        <a:lumMod val="60000"/>
                        <a:lumOff val="40000"/>
                      </a:schemeClr>
                    </a:solidFill>
                  </a:tcP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50331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26</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3"/>
          <a:srcRect b="54412"/>
          <a:stretch>
            <a:fillRect/>
          </a:stretch>
        </p:blipFill>
        <p:spPr>
          <a:xfrm>
            <a:off x="304800" y="1652587"/>
            <a:ext cx="4705540" cy="29718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257800" y="1907380"/>
            <a:ext cx="3429000" cy="2462213"/>
          </a:xfrm>
          <a:prstGeom prst="rect">
            <a:avLst/>
          </a:prstGeom>
          <a:noFill/>
        </p:spPr>
        <p:txBody>
          <a:bodyPr wrap="square" rtlCol="0">
            <a:spAutoFit/>
          </a:bodyPr>
          <a:lstStyle/>
          <a:p>
            <a:pPr marL="342900" indent="-342900">
              <a:buFont typeface="+mj-lt"/>
              <a:buAutoNum type="arabicPeriod"/>
            </a:pPr>
            <a:r>
              <a:rPr lang="en-US" dirty="0"/>
              <a:t>Fill in your form in small groups (15 min)</a:t>
            </a:r>
          </a:p>
          <a:p>
            <a:pPr marL="342900" indent="-342900">
              <a:buFont typeface="+mj-lt"/>
              <a:buAutoNum type="arabicPeriod"/>
            </a:pPr>
            <a:endParaRPr lang="en-US" dirty="0"/>
          </a:p>
          <a:p>
            <a:pPr marL="342900" indent="-342900">
              <a:buFont typeface="+mj-lt"/>
              <a:buAutoNum type="arabicPeriod"/>
            </a:pPr>
            <a:endParaRPr lang="en-US" dirty="0"/>
          </a:p>
          <a:p>
            <a:r>
              <a:rPr lang="en-US" dirty="0"/>
              <a:t>Think about:</a:t>
            </a:r>
          </a:p>
          <a:p>
            <a:pPr marL="285750" indent="-285750">
              <a:buFontTx/>
              <a:buChar char="-"/>
            </a:pPr>
            <a:r>
              <a:rPr lang="en-US" dirty="0"/>
              <a:t>Will these patients be identifiable in the data?</a:t>
            </a:r>
          </a:p>
          <a:p>
            <a:pPr marL="285750" indent="-285750">
              <a:buFontTx/>
              <a:buChar char="-"/>
            </a:pPr>
            <a:r>
              <a:rPr lang="en-US" dirty="0"/>
              <a:t>Is there a medical question this can aid?</a:t>
            </a:r>
          </a:p>
          <a:p>
            <a:pPr marL="285750" indent="-285750">
              <a:buFontTx/>
              <a:buChar char="-"/>
            </a:pPr>
            <a:r>
              <a:rPr lang="en-US" dirty="0"/>
              <a:t>Is there an intervention this can help?</a:t>
            </a:r>
          </a:p>
          <a:p>
            <a:pPr marL="285750" indent="-285750">
              <a:buFontTx/>
              <a:buChar char="-"/>
            </a:pPr>
            <a:endParaRPr lang="en-US" dirty="0"/>
          </a:p>
        </p:txBody>
      </p:sp>
    </p:spTree>
    <p:extLst>
      <p:ext uri="{BB962C8B-B14F-4D97-AF65-F5344CB8AC3E}">
        <p14:creationId xmlns:p14="http://schemas.microsoft.com/office/powerpoint/2010/main" val="2235180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E7174-9536-1FFF-1F9D-ADDC81083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3A9AB-AFFE-9737-AC04-C9651BB576E8}"/>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D21A79D6-6DD4-8A9C-ADAC-8ED23D142CF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27</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509C11D-44B9-D3FB-B16A-C5D126980033}"/>
              </a:ext>
            </a:extLst>
          </p:cNvPr>
          <p:cNvGraphicFramePr>
            <a:graphicFrameLocks noGrp="1"/>
          </p:cNvGraphicFramePr>
          <p:nvPr>
            <p:extLst>
              <p:ext uri="{D42A27DB-BD31-4B8C-83A1-F6EECF244321}">
                <p14:modId xmlns:p14="http://schemas.microsoft.com/office/powerpoint/2010/main" val="622500280"/>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06902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AAC1-6C17-7D13-0B0C-56E0E606F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FC924-A428-58FC-219D-DC0B1CD60A81}"/>
              </a:ext>
            </a:extLst>
          </p:cNvPr>
          <p:cNvSpPr>
            <a:spLocks noGrp="1"/>
          </p:cNvSpPr>
          <p:nvPr>
            <p:ph type="title"/>
          </p:nvPr>
        </p:nvSpPr>
        <p:spPr/>
        <p:txBody>
          <a:bodyPr/>
          <a:lstStyle/>
          <a:p>
            <a:r>
              <a:rPr lang="en-US" dirty="0"/>
              <a:t>Let’s take a 15 min break</a:t>
            </a:r>
          </a:p>
        </p:txBody>
      </p:sp>
      <p:sp>
        <p:nvSpPr>
          <p:cNvPr id="4" name="Slide Number Placeholder 3">
            <a:extLst>
              <a:ext uri="{FF2B5EF4-FFF2-40B4-BE49-F238E27FC236}">
                <a16:creationId xmlns:a16="http://schemas.microsoft.com/office/drawing/2014/main" id="{67632F93-C13A-15E2-A56C-2D2B4B21810C}"/>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28</a:t>
            </a:fld>
            <a:endParaRPr lang="en-US" sz="1200" dirty="0">
              <a:solidFill>
                <a:srgbClr val="20425A"/>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7DEC981-0F2A-72CF-2C22-79009BD42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
        <p:nvSpPr>
          <p:cNvPr id="3" name="TextBox 2">
            <a:extLst>
              <a:ext uri="{FF2B5EF4-FFF2-40B4-BE49-F238E27FC236}">
                <a16:creationId xmlns:a16="http://schemas.microsoft.com/office/drawing/2014/main" id="{7DE16515-E594-9240-6030-648A85F5B820}"/>
              </a:ext>
            </a:extLst>
          </p:cNvPr>
          <p:cNvSpPr txBox="1"/>
          <p:nvPr/>
        </p:nvSpPr>
        <p:spPr>
          <a:xfrm>
            <a:off x="5849620" y="5586857"/>
            <a:ext cx="2913380" cy="523220"/>
          </a:xfrm>
          <a:prstGeom prst="rect">
            <a:avLst/>
          </a:prstGeom>
          <a:noFill/>
        </p:spPr>
        <p:txBody>
          <a:bodyPr wrap="square" rtlCol="0">
            <a:spAutoFit/>
          </a:bodyPr>
          <a:lstStyle/>
          <a:p>
            <a:r>
              <a:rPr lang="en-US" sz="2800" dirty="0"/>
              <a:t>Be back by 2pm</a:t>
            </a:r>
          </a:p>
        </p:txBody>
      </p:sp>
    </p:spTree>
    <p:extLst>
      <p:ext uri="{BB962C8B-B14F-4D97-AF65-F5344CB8AC3E}">
        <p14:creationId xmlns:p14="http://schemas.microsoft.com/office/powerpoint/2010/main" val="114236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D32FD-3695-6BEF-D4FC-4C563638A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8DA23-D063-EE88-905E-27A29B82068A}"/>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0C371D79-C1C9-7770-3DD8-5B7FC9092CA9}"/>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29</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570CA551-B527-F056-CF85-62A6B1C5D900}"/>
              </a:ext>
            </a:extLst>
          </p:cNvPr>
          <p:cNvGraphicFramePr>
            <a:graphicFrameLocks noGrp="1"/>
          </p:cNvGraphicFramePr>
          <p:nvPr>
            <p:extLst>
              <p:ext uri="{D42A27DB-BD31-4B8C-83A1-F6EECF244321}">
                <p14:modId xmlns:p14="http://schemas.microsoft.com/office/powerpoint/2010/main" val="3931712058"/>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77412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4077669852"/>
              </p:ext>
            </p:extLst>
          </p:nvPr>
        </p:nvGraphicFramePr>
        <p:xfrm>
          <a:off x="2480727" y="2133600"/>
          <a:ext cx="4224873" cy="2246645"/>
        </p:xfrm>
        <a:graphic>
          <a:graphicData uri="http://schemas.openxmlformats.org/drawingml/2006/table">
            <a:tbl>
              <a:tblPr firstRow="1" bandRow="1"/>
              <a:tblGrid>
                <a:gridCol w="1502127">
                  <a:extLst>
                    <a:ext uri="{9D8B030D-6E8A-4147-A177-3AD203B41FA5}">
                      <a16:colId xmlns:a16="http://schemas.microsoft.com/office/drawing/2014/main" val="3960439386"/>
                    </a:ext>
                  </a:extLst>
                </a:gridCol>
                <a:gridCol w="1352204">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tblGrid>
              <a:tr h="382198">
                <a:tc>
                  <a:txBody>
                    <a:bodyPr/>
                    <a:lstStyle/>
                    <a:p>
                      <a:pPr algn="ctr">
                        <a:lnSpc>
                          <a:spcPct val="80000"/>
                        </a:lnSpc>
                        <a:spcBef>
                          <a:spcPts val="0"/>
                        </a:spcBef>
                        <a:buSzPct val="25000"/>
                      </a:pPr>
                      <a:r>
                        <a:rPr lang="en-US" sz="1600" dirty="0">
                          <a:solidFill>
                            <a:schemeClr val="bg2"/>
                          </a:solidFill>
                          <a:latin typeface="Calibri" panose="020F0502020204030204" pitchFamily="34" charset="0"/>
                          <a:cs typeface="Calibri" panose="020F0502020204030204" pitchFamily="34" charset="0"/>
                        </a:rPr>
                        <a:t>Egill Fridgeirsson (Erasmus)</a:t>
                      </a:r>
                      <a:endParaRPr lang="en-US" sz="1600" baseline="0" dirty="0">
                        <a:solidFill>
                          <a:schemeClr val="bg2"/>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bg2"/>
                          </a:solidFill>
                          <a:latin typeface="Calibri" panose="020F0502020204030204" pitchFamily="34" charset="0"/>
                          <a:cs typeface="Calibri" panose="020F0502020204030204" pitchFamily="34" charset="0"/>
                        </a:rPr>
                        <a:t>Chungsoo Kim</a:t>
                      </a:r>
                    </a:p>
                    <a:p>
                      <a:pPr algn="ctr"/>
                      <a:r>
                        <a:rPr lang="en-US" sz="1600" dirty="0">
                          <a:solidFill>
                            <a:schemeClr val="bg2"/>
                          </a:solidFill>
                          <a:latin typeface="Calibri" panose="020F0502020204030204" pitchFamily="34" charset="0"/>
                          <a:cs typeface="Calibri" panose="020F0502020204030204" pitchFamily="34" charset="0"/>
                        </a:rPr>
                        <a:t>(Yale)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chemeClr val="bg2"/>
                          </a:solidFill>
                          <a:latin typeface="Calibri" panose="020F0502020204030204" pitchFamily="34" charset="0"/>
                          <a:cs typeface="Calibri" panose="020F0502020204030204" pitchFamily="34" charset="0"/>
                        </a:rPr>
                        <a:t>Jenna Reps (J&amp;J)</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5505591" y="2829130"/>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sp>
        <p:nvSpPr>
          <p:cNvPr id="7" name="TextBox 6">
            <a:extLst>
              <a:ext uri="{FF2B5EF4-FFF2-40B4-BE49-F238E27FC236}">
                <a16:creationId xmlns:a16="http://schemas.microsoft.com/office/drawing/2014/main" id="{F0DC45C7-C67A-8B47-9967-C3160478BFB7}"/>
              </a:ext>
            </a:extLst>
          </p:cNvPr>
          <p:cNvSpPr txBox="1"/>
          <p:nvPr/>
        </p:nvSpPr>
        <p:spPr>
          <a:xfrm>
            <a:off x="3124200" y="5105400"/>
            <a:ext cx="3429000" cy="738664"/>
          </a:xfrm>
          <a:prstGeom prst="rect">
            <a:avLst/>
          </a:prstGeom>
          <a:noFill/>
        </p:spPr>
        <p:txBody>
          <a:bodyPr wrap="square" rtlCol="0">
            <a:spAutoFit/>
          </a:bodyPr>
          <a:lstStyle/>
          <a:p>
            <a:r>
              <a:rPr lang="en-GB" dirty="0"/>
              <a:t>Slides can be found on our </a:t>
            </a:r>
            <a:r>
              <a:rPr lang="en-GB" dirty="0" err="1"/>
              <a:t>Github</a:t>
            </a:r>
            <a:r>
              <a:rPr lang="en-GB" dirty="0"/>
              <a:t>:</a:t>
            </a:r>
          </a:p>
          <a:p>
            <a:endParaRPr lang="en-GB" dirty="0"/>
          </a:p>
          <a:p>
            <a:r>
              <a:rPr lang="en-GB" dirty="0">
                <a:hlinkClick r:id="rId4"/>
              </a:rPr>
              <a:t>https://github.com/OHDSI/Tutorial-PLP</a:t>
            </a:r>
            <a:r>
              <a:rPr lang="en-GB" dirty="0"/>
              <a:t> </a:t>
            </a:r>
          </a:p>
        </p:txBody>
      </p:sp>
      <p:pic>
        <p:nvPicPr>
          <p:cNvPr id="1028" name="Picture 4" descr="Meet The 2022 Titans: Egill Fridgeirsson (Nov. 1 Community Call)">
            <a:extLst>
              <a:ext uri="{FF2B5EF4-FFF2-40B4-BE49-F238E27FC236}">
                <a16:creationId xmlns:a16="http://schemas.microsoft.com/office/drawing/2014/main" id="{7B93650F-BFF1-162D-DD90-893D3B15EA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67" t="3047" r="34167" b="61851"/>
          <a:stretch>
            <a:fillRect/>
          </a:stretch>
        </p:blipFill>
        <p:spPr bwMode="auto">
          <a:xfrm>
            <a:off x="2660175" y="2829130"/>
            <a:ext cx="1079490" cy="15045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ungsoo Kim, PharmD, PhD &lt; Yale School of Medicine">
            <a:extLst>
              <a:ext uri="{FF2B5EF4-FFF2-40B4-BE49-F238E27FC236}">
                <a16:creationId xmlns:a16="http://schemas.microsoft.com/office/drawing/2014/main" id="{97AFC745-A731-CF1A-4EC3-8FCBB03353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47" r="14707"/>
          <a:stretch>
            <a:fillRect/>
          </a:stretch>
        </p:blipFill>
        <p:spPr bwMode="auto">
          <a:xfrm>
            <a:off x="4093283" y="2800761"/>
            <a:ext cx="1108771" cy="154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59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OHDSI PLP Framework with Best Practices</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743200" y="4086435"/>
            <a:ext cx="5264066" cy="1241822"/>
          </a:xfrm>
        </p:spPr>
        <p:txBody>
          <a:bodyPr/>
          <a:lstStyle/>
          <a:p>
            <a:r>
              <a:rPr lang="en-US" dirty="0"/>
              <a:t>Jenna Reps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4673911"/>
            <a:ext cx="1495198" cy="1295838"/>
          </a:xfrm>
          <a:prstGeom prst="rect">
            <a:avLst/>
          </a:prstGeom>
        </p:spPr>
      </p:pic>
      <p:pic>
        <p:nvPicPr>
          <p:cNvPr id="4" name="Picture 3">
            <a:extLst>
              <a:ext uri="{FF2B5EF4-FFF2-40B4-BE49-F238E27FC236}">
                <a16:creationId xmlns:a16="http://schemas.microsoft.com/office/drawing/2014/main" id="{971133FF-8A5A-8D0C-3E58-C13714186BE4}"/>
              </a:ext>
            </a:extLst>
          </p:cNvPr>
          <p:cNvPicPr>
            <a:picLocks noChangeAspect="1"/>
          </p:cNvPicPr>
          <p:nvPr/>
        </p:nvPicPr>
        <p:blipFill>
          <a:blip r:embed="rId3"/>
          <a:stretch>
            <a:fillRect/>
          </a:stretch>
        </p:blipFill>
        <p:spPr>
          <a:xfrm>
            <a:off x="7848600" y="324261"/>
            <a:ext cx="1006454" cy="1504539"/>
          </a:xfrm>
          <a:prstGeom prst="rect">
            <a:avLst/>
          </a:prstGeom>
        </p:spPr>
      </p:pic>
    </p:spTree>
    <p:extLst>
      <p:ext uri="{BB962C8B-B14F-4D97-AF65-F5344CB8AC3E}">
        <p14:creationId xmlns:p14="http://schemas.microsoft.com/office/powerpoint/2010/main" val="32970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EBF2-1279-FA42-3308-C13F027BE0E9}"/>
              </a:ext>
            </a:extLst>
          </p:cNvPr>
          <p:cNvSpPr>
            <a:spLocks noGrp="1"/>
          </p:cNvSpPr>
          <p:nvPr>
            <p:ph type="title"/>
          </p:nvPr>
        </p:nvSpPr>
        <p:spPr/>
        <p:txBody>
          <a:bodyPr/>
          <a:lstStyle/>
          <a:p>
            <a:r>
              <a:rPr lang="en-US" dirty="0"/>
              <a:t>Things to cover in 30-45 mins</a:t>
            </a:r>
          </a:p>
        </p:txBody>
      </p:sp>
      <p:sp>
        <p:nvSpPr>
          <p:cNvPr id="3" name="Text Placeholder 2">
            <a:extLst>
              <a:ext uri="{FF2B5EF4-FFF2-40B4-BE49-F238E27FC236}">
                <a16:creationId xmlns:a16="http://schemas.microsoft.com/office/drawing/2014/main" id="{94CC85DF-FC35-6357-0E59-1A9AFB054D2D}"/>
              </a:ext>
            </a:extLst>
          </p:cNvPr>
          <p:cNvSpPr>
            <a:spLocks noGrp="1"/>
          </p:cNvSpPr>
          <p:nvPr>
            <p:ph type="body" idx="1"/>
          </p:nvPr>
        </p:nvSpPr>
        <p:spPr/>
        <p:txBody>
          <a:bodyPr/>
          <a:lstStyle/>
          <a:p>
            <a:r>
              <a:rPr lang="en-US" dirty="0"/>
              <a:t> Extracting the data (cohort vs case control, features, </a:t>
            </a:r>
            <a:r>
              <a:rPr lang="en-US" dirty="0" err="1"/>
              <a:t>etc</a:t>
            </a:r>
            <a:r>
              <a:rPr lang="en-US" dirty="0"/>
              <a:t>)</a:t>
            </a:r>
          </a:p>
          <a:p>
            <a:r>
              <a:rPr lang="en-US" dirty="0"/>
              <a:t> Learning the model (</a:t>
            </a:r>
            <a:r>
              <a:rPr lang="en-US" dirty="0" err="1"/>
              <a:t>hyperparams</a:t>
            </a:r>
            <a:r>
              <a:rPr lang="en-US" dirty="0"/>
              <a:t>, split, classifier choice, </a:t>
            </a:r>
            <a:r>
              <a:rPr lang="en-US" dirty="0" err="1"/>
              <a:t>etc</a:t>
            </a:r>
            <a:r>
              <a:rPr lang="en-US" dirty="0"/>
              <a:t>)</a:t>
            </a:r>
          </a:p>
          <a:p>
            <a:r>
              <a:rPr lang="en-US" dirty="0"/>
              <a:t> OHDSI PLP model design components (split settings, </a:t>
            </a:r>
            <a:r>
              <a:rPr lang="en-US" dirty="0" err="1"/>
              <a:t>modelSettings</a:t>
            </a:r>
            <a:r>
              <a:rPr lang="en-US" dirty="0"/>
              <a:t>, </a:t>
            </a:r>
            <a:r>
              <a:rPr lang="en-US" dirty="0" err="1"/>
              <a:t>covariateSettings</a:t>
            </a:r>
            <a:r>
              <a:rPr lang="en-US" dirty="0"/>
              <a:t>, </a:t>
            </a:r>
            <a:r>
              <a:rPr lang="en-US" dirty="0" err="1"/>
              <a:t>populationSettings</a:t>
            </a:r>
            <a:r>
              <a:rPr lang="en-US" dirty="0"/>
              <a:t>, </a:t>
            </a:r>
            <a:r>
              <a:rPr lang="en-US" dirty="0" err="1"/>
              <a:t>plpDataSettings</a:t>
            </a:r>
            <a:r>
              <a:rPr lang="en-US" dirty="0"/>
              <a:t>, sample, </a:t>
            </a:r>
            <a:r>
              <a:rPr lang="en-US" dirty="0" err="1"/>
              <a:t>featureEngineering</a:t>
            </a:r>
            <a:r>
              <a:rPr lang="en-US" dirty="0"/>
              <a:t>, </a:t>
            </a:r>
            <a:r>
              <a:rPr lang="en-US" dirty="0" err="1"/>
              <a:t>tidyCovariateSettings</a:t>
            </a:r>
            <a:r>
              <a:rPr lang="en-US" dirty="0"/>
              <a:t>)</a:t>
            </a:r>
          </a:p>
          <a:p>
            <a:r>
              <a:rPr lang="en-US" dirty="0"/>
              <a:t> Evaluating the model (AUROC, calibration, …)</a:t>
            </a:r>
          </a:p>
        </p:txBody>
      </p:sp>
      <p:sp>
        <p:nvSpPr>
          <p:cNvPr id="4" name="Slide Number Placeholder 3">
            <a:extLst>
              <a:ext uri="{FF2B5EF4-FFF2-40B4-BE49-F238E27FC236}">
                <a16:creationId xmlns:a16="http://schemas.microsoft.com/office/drawing/2014/main" id="{39FD0D03-DEA8-7A79-70C7-62C6B39A448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31</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419948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E05-3747-9705-5041-05E65E256AE3}"/>
              </a:ext>
            </a:extLst>
          </p:cNvPr>
          <p:cNvSpPr>
            <a:spLocks noGrp="1"/>
          </p:cNvSpPr>
          <p:nvPr>
            <p:ph type="title"/>
          </p:nvPr>
        </p:nvSpPr>
        <p:spPr/>
        <p:txBody>
          <a:bodyPr/>
          <a:lstStyle/>
          <a:p>
            <a:r>
              <a:rPr lang="en-US" dirty="0"/>
              <a:t>The OHDSI PLP Framework</a:t>
            </a:r>
          </a:p>
        </p:txBody>
      </p:sp>
      <p:sp>
        <p:nvSpPr>
          <p:cNvPr id="4" name="Slide Number Placeholder 3">
            <a:extLst>
              <a:ext uri="{FF2B5EF4-FFF2-40B4-BE49-F238E27FC236}">
                <a16:creationId xmlns:a16="http://schemas.microsoft.com/office/drawing/2014/main" id="{14D841AB-852E-5181-051F-F96BB1B5CD0A}"/>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32</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720768C8-1424-9A3B-8A3F-901FE3973279}"/>
              </a:ext>
            </a:extLst>
          </p:cNvPr>
          <p:cNvGraphicFramePr/>
          <p:nvPr>
            <p:extLst>
              <p:ext uri="{D42A27DB-BD31-4B8C-83A1-F6EECF244321}">
                <p14:modId xmlns:p14="http://schemas.microsoft.com/office/powerpoint/2010/main" val="187769714"/>
              </p:ext>
            </p:extLst>
          </p:nvPr>
        </p:nvGraphicFramePr>
        <p:xfrm>
          <a:off x="493737" y="930326"/>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screenshot of a web page&#10;&#10;AI-generated content may be incorrect.">
            <a:extLst>
              <a:ext uri="{FF2B5EF4-FFF2-40B4-BE49-F238E27FC236}">
                <a16:creationId xmlns:a16="http://schemas.microsoft.com/office/drawing/2014/main" id="{631E117E-B6DC-F5CB-B694-B936894470D9}"/>
              </a:ext>
            </a:extLst>
          </p:cNvPr>
          <p:cNvPicPr>
            <a:picLocks noChangeAspect="1"/>
          </p:cNvPicPr>
          <p:nvPr/>
        </p:nvPicPr>
        <p:blipFill>
          <a:blip r:embed="rId7"/>
          <a:stretch>
            <a:fillRect/>
          </a:stretch>
        </p:blipFill>
        <p:spPr>
          <a:xfrm>
            <a:off x="685800" y="3312017"/>
            <a:ext cx="7772400" cy="3393583"/>
          </a:xfrm>
          <a:prstGeom prst="rect">
            <a:avLst/>
          </a:prstGeom>
        </p:spPr>
      </p:pic>
      <p:sp>
        <p:nvSpPr>
          <p:cNvPr id="8" name="TextBox 7">
            <a:extLst>
              <a:ext uri="{FF2B5EF4-FFF2-40B4-BE49-F238E27FC236}">
                <a16:creationId xmlns:a16="http://schemas.microsoft.com/office/drawing/2014/main" id="{A41628F6-67C9-FE8C-13B7-282AED46A35E}"/>
              </a:ext>
            </a:extLst>
          </p:cNvPr>
          <p:cNvSpPr txBox="1"/>
          <p:nvPr/>
        </p:nvSpPr>
        <p:spPr>
          <a:xfrm>
            <a:off x="838200" y="2440302"/>
            <a:ext cx="2020863" cy="523220"/>
          </a:xfrm>
          <a:prstGeom prst="rect">
            <a:avLst/>
          </a:prstGeom>
          <a:noFill/>
        </p:spPr>
        <p:txBody>
          <a:bodyPr wrap="square" rtlCol="0">
            <a:spAutoFit/>
          </a:bodyPr>
          <a:lstStyle/>
          <a:p>
            <a:pPr algn="ctr"/>
            <a:r>
              <a:rPr lang="en-US" dirty="0"/>
              <a:t>Creating the data to learn from</a:t>
            </a:r>
          </a:p>
        </p:txBody>
      </p:sp>
      <p:sp>
        <p:nvSpPr>
          <p:cNvPr id="9" name="TextBox 8">
            <a:extLst>
              <a:ext uri="{FF2B5EF4-FFF2-40B4-BE49-F238E27FC236}">
                <a16:creationId xmlns:a16="http://schemas.microsoft.com/office/drawing/2014/main" id="{B362D492-5678-0F22-340C-89FC6544EB60}"/>
              </a:ext>
            </a:extLst>
          </p:cNvPr>
          <p:cNvSpPr txBox="1"/>
          <p:nvPr/>
        </p:nvSpPr>
        <p:spPr>
          <a:xfrm>
            <a:off x="2580874" y="1274229"/>
            <a:ext cx="2020863" cy="307777"/>
          </a:xfrm>
          <a:prstGeom prst="rect">
            <a:avLst/>
          </a:prstGeom>
          <a:noFill/>
        </p:spPr>
        <p:txBody>
          <a:bodyPr wrap="square" rtlCol="0">
            <a:spAutoFit/>
          </a:bodyPr>
          <a:lstStyle/>
          <a:p>
            <a:pPr algn="ctr"/>
            <a:r>
              <a:rPr lang="en-US" dirty="0"/>
              <a:t>Model development</a:t>
            </a:r>
          </a:p>
        </p:txBody>
      </p:sp>
      <p:sp>
        <p:nvSpPr>
          <p:cNvPr id="10" name="TextBox 9">
            <a:extLst>
              <a:ext uri="{FF2B5EF4-FFF2-40B4-BE49-F238E27FC236}">
                <a16:creationId xmlns:a16="http://schemas.microsoft.com/office/drawing/2014/main" id="{66688428-5AF7-C8F7-9421-74BCF73AA0FF}"/>
              </a:ext>
            </a:extLst>
          </p:cNvPr>
          <p:cNvSpPr txBox="1"/>
          <p:nvPr/>
        </p:nvSpPr>
        <p:spPr>
          <a:xfrm>
            <a:off x="4601737" y="2495931"/>
            <a:ext cx="2020863" cy="307777"/>
          </a:xfrm>
          <a:prstGeom prst="rect">
            <a:avLst/>
          </a:prstGeom>
          <a:noFill/>
        </p:spPr>
        <p:txBody>
          <a:bodyPr wrap="square" rtlCol="0">
            <a:spAutoFit/>
          </a:bodyPr>
          <a:lstStyle/>
          <a:p>
            <a:pPr algn="ctr"/>
            <a:r>
              <a:rPr lang="en-US" dirty="0"/>
              <a:t>Model validation</a:t>
            </a:r>
          </a:p>
        </p:txBody>
      </p:sp>
      <p:sp>
        <p:nvSpPr>
          <p:cNvPr id="11" name="TextBox 10">
            <a:extLst>
              <a:ext uri="{FF2B5EF4-FFF2-40B4-BE49-F238E27FC236}">
                <a16:creationId xmlns:a16="http://schemas.microsoft.com/office/drawing/2014/main" id="{D4C29AD5-2965-C375-08E5-511B125E6037}"/>
              </a:ext>
            </a:extLst>
          </p:cNvPr>
          <p:cNvSpPr txBox="1"/>
          <p:nvPr/>
        </p:nvSpPr>
        <p:spPr>
          <a:xfrm>
            <a:off x="6622600" y="1345019"/>
            <a:ext cx="2020863" cy="307777"/>
          </a:xfrm>
          <a:prstGeom prst="rect">
            <a:avLst/>
          </a:prstGeom>
          <a:noFill/>
        </p:spPr>
        <p:txBody>
          <a:bodyPr wrap="square" rtlCol="0">
            <a:spAutoFit/>
          </a:bodyPr>
          <a:lstStyle/>
          <a:p>
            <a:pPr algn="ctr"/>
            <a:r>
              <a:rPr lang="en-US" dirty="0"/>
              <a:t>Model sharing</a:t>
            </a:r>
          </a:p>
        </p:txBody>
      </p:sp>
    </p:spTree>
    <p:extLst>
      <p:ext uri="{BB962C8B-B14F-4D97-AF65-F5344CB8AC3E}">
        <p14:creationId xmlns:p14="http://schemas.microsoft.com/office/powerpoint/2010/main" val="349982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9FB7-41EE-9B6D-DDC2-C995E58A01F3}"/>
              </a:ext>
            </a:extLst>
          </p:cNvPr>
          <p:cNvSpPr>
            <a:spLocks noGrp="1"/>
          </p:cNvSpPr>
          <p:nvPr>
            <p:ph type="title"/>
          </p:nvPr>
        </p:nvSpPr>
        <p:spPr/>
        <p:txBody>
          <a:bodyPr/>
          <a:lstStyle/>
          <a:p>
            <a:r>
              <a:rPr lang="en-US" dirty="0"/>
              <a:t>Data Extraction:</a:t>
            </a:r>
            <a:br>
              <a:rPr lang="en-US" dirty="0"/>
            </a:br>
            <a:r>
              <a:rPr lang="en-US" dirty="0"/>
              <a:t>Cohort vs case-control design</a:t>
            </a:r>
          </a:p>
        </p:txBody>
      </p:sp>
      <p:sp>
        <p:nvSpPr>
          <p:cNvPr id="4" name="Slide Number Placeholder 3">
            <a:extLst>
              <a:ext uri="{FF2B5EF4-FFF2-40B4-BE49-F238E27FC236}">
                <a16:creationId xmlns:a16="http://schemas.microsoft.com/office/drawing/2014/main" id="{AC9A447D-5CEE-1CA5-E92A-1825FD3417D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33</a:t>
            </a:fld>
            <a:endParaRPr lang="en-US" sz="1200" dirty="0">
              <a:solidFill>
                <a:srgbClr val="20425A"/>
              </a:solidFill>
              <a:latin typeface="Calibri"/>
              <a:ea typeface="Calibri"/>
              <a:cs typeface="Calibri"/>
              <a:sym typeface="Calibri"/>
            </a:endParaRPr>
          </a:p>
        </p:txBody>
      </p:sp>
      <p:pic>
        <p:nvPicPr>
          <p:cNvPr id="6" name="Graphic 5" descr="Group of men with solid fill">
            <a:extLst>
              <a:ext uri="{FF2B5EF4-FFF2-40B4-BE49-F238E27FC236}">
                <a16:creationId xmlns:a16="http://schemas.microsoft.com/office/drawing/2014/main" id="{F9E92EEE-3F92-ED16-1CDC-08379E70A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1419863"/>
            <a:ext cx="914400" cy="914400"/>
          </a:xfrm>
          <a:prstGeom prst="rect">
            <a:avLst/>
          </a:prstGeom>
        </p:spPr>
      </p:pic>
      <p:pic>
        <p:nvPicPr>
          <p:cNvPr id="7" name="Graphic 6" descr="Group of men with solid fill">
            <a:extLst>
              <a:ext uri="{FF2B5EF4-FFF2-40B4-BE49-F238E27FC236}">
                <a16:creationId xmlns:a16="http://schemas.microsoft.com/office/drawing/2014/main" id="{5F5915F5-55EF-4785-E338-D0F97B52C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9375" y="4940140"/>
            <a:ext cx="914400" cy="914400"/>
          </a:xfrm>
          <a:prstGeom prst="rect">
            <a:avLst/>
          </a:prstGeom>
        </p:spPr>
      </p:pic>
      <p:sp>
        <p:nvSpPr>
          <p:cNvPr id="8" name="TextBox 7">
            <a:extLst>
              <a:ext uri="{FF2B5EF4-FFF2-40B4-BE49-F238E27FC236}">
                <a16:creationId xmlns:a16="http://schemas.microsoft.com/office/drawing/2014/main" id="{A07B9007-B6BF-8D16-A247-C9C3DA2E6130}"/>
              </a:ext>
            </a:extLst>
          </p:cNvPr>
          <p:cNvSpPr txBox="1"/>
          <p:nvPr/>
        </p:nvSpPr>
        <p:spPr>
          <a:xfrm>
            <a:off x="5529262" y="1648463"/>
            <a:ext cx="2209800" cy="307777"/>
          </a:xfrm>
          <a:prstGeom prst="rect">
            <a:avLst/>
          </a:prstGeom>
          <a:noFill/>
        </p:spPr>
        <p:txBody>
          <a:bodyPr wrap="square" rtlCol="0">
            <a:spAutoFit/>
          </a:bodyPr>
          <a:lstStyle/>
          <a:p>
            <a:r>
              <a:rPr lang="en-US" dirty="0"/>
              <a:t>People with the outcome</a:t>
            </a:r>
          </a:p>
        </p:txBody>
      </p:sp>
      <p:sp>
        <p:nvSpPr>
          <p:cNvPr id="9" name="TextBox 8">
            <a:extLst>
              <a:ext uri="{FF2B5EF4-FFF2-40B4-BE49-F238E27FC236}">
                <a16:creationId xmlns:a16="http://schemas.microsoft.com/office/drawing/2014/main" id="{9F6285C5-4D43-2C91-8525-2B792A115AC2}"/>
              </a:ext>
            </a:extLst>
          </p:cNvPr>
          <p:cNvSpPr txBox="1"/>
          <p:nvPr/>
        </p:nvSpPr>
        <p:spPr>
          <a:xfrm>
            <a:off x="5529262" y="2874111"/>
            <a:ext cx="2209800" cy="307777"/>
          </a:xfrm>
          <a:prstGeom prst="rect">
            <a:avLst/>
          </a:prstGeom>
          <a:noFill/>
        </p:spPr>
        <p:txBody>
          <a:bodyPr wrap="square" rtlCol="0">
            <a:spAutoFit/>
          </a:bodyPr>
          <a:lstStyle/>
          <a:p>
            <a:r>
              <a:rPr lang="en-US" dirty="0"/>
              <a:t>People without outcome</a:t>
            </a:r>
          </a:p>
        </p:txBody>
      </p:sp>
      <p:sp>
        <p:nvSpPr>
          <p:cNvPr id="13" name="Right Arrow 12">
            <a:extLst>
              <a:ext uri="{FF2B5EF4-FFF2-40B4-BE49-F238E27FC236}">
                <a16:creationId xmlns:a16="http://schemas.microsoft.com/office/drawing/2014/main" id="{8FCA31B1-2177-9F27-5883-B85865EB12BF}"/>
              </a:ext>
            </a:extLst>
          </p:cNvPr>
          <p:cNvSpPr/>
          <p:nvPr/>
        </p:nvSpPr>
        <p:spPr>
          <a:xfrm>
            <a:off x="1600200" y="237869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BA89F8B-C7D2-FBE2-D079-0C21B9562C4A}"/>
              </a:ext>
            </a:extLst>
          </p:cNvPr>
          <p:cNvSpPr/>
          <p:nvPr/>
        </p:nvSpPr>
        <p:spPr>
          <a:xfrm>
            <a:off x="1600200" y="5798668"/>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Graphic 14" descr="Group of men with solid fill">
            <a:extLst>
              <a:ext uri="{FF2B5EF4-FFF2-40B4-BE49-F238E27FC236}">
                <a16:creationId xmlns:a16="http://schemas.microsoft.com/office/drawing/2014/main" id="{43F4F4DD-E9DF-16F3-7FC5-7E1E2FB977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2550333"/>
            <a:ext cx="914400" cy="914400"/>
          </a:xfrm>
          <a:prstGeom prst="rect">
            <a:avLst/>
          </a:prstGeom>
        </p:spPr>
      </p:pic>
      <p:sp>
        <p:nvSpPr>
          <p:cNvPr id="16" name="TextBox 15">
            <a:extLst>
              <a:ext uri="{FF2B5EF4-FFF2-40B4-BE49-F238E27FC236}">
                <a16:creationId xmlns:a16="http://schemas.microsoft.com/office/drawing/2014/main" id="{37042F74-8E60-8DB3-3C43-D380363D8B4E}"/>
              </a:ext>
            </a:extLst>
          </p:cNvPr>
          <p:cNvSpPr txBox="1"/>
          <p:nvPr/>
        </p:nvSpPr>
        <p:spPr>
          <a:xfrm>
            <a:off x="2133600" y="6006941"/>
            <a:ext cx="2209800" cy="307777"/>
          </a:xfrm>
          <a:prstGeom prst="rect">
            <a:avLst/>
          </a:prstGeom>
          <a:noFill/>
        </p:spPr>
        <p:txBody>
          <a:bodyPr wrap="square" rtlCol="0">
            <a:spAutoFit/>
          </a:bodyPr>
          <a:lstStyle/>
          <a:p>
            <a:r>
              <a:rPr lang="en-US" dirty="0"/>
              <a:t>People at risk (Target)</a:t>
            </a:r>
          </a:p>
        </p:txBody>
      </p:sp>
      <p:sp>
        <p:nvSpPr>
          <p:cNvPr id="17" name="TextBox 16">
            <a:extLst>
              <a:ext uri="{FF2B5EF4-FFF2-40B4-BE49-F238E27FC236}">
                <a16:creationId xmlns:a16="http://schemas.microsoft.com/office/drawing/2014/main" id="{47A2D25E-D8EF-93DB-E483-1E25971B2E2F}"/>
              </a:ext>
            </a:extLst>
          </p:cNvPr>
          <p:cNvSpPr txBox="1"/>
          <p:nvPr/>
        </p:nvSpPr>
        <p:spPr>
          <a:xfrm>
            <a:off x="300037" y="4049211"/>
            <a:ext cx="2057400" cy="307777"/>
          </a:xfrm>
          <a:prstGeom prst="rect">
            <a:avLst/>
          </a:prstGeom>
          <a:noFill/>
        </p:spPr>
        <p:txBody>
          <a:bodyPr wrap="square" rtlCol="0">
            <a:spAutoFit/>
          </a:bodyPr>
          <a:lstStyle/>
          <a:p>
            <a:r>
              <a:rPr lang="en-US" b="1" dirty="0"/>
              <a:t>Cohort Design</a:t>
            </a:r>
          </a:p>
        </p:txBody>
      </p:sp>
      <p:sp>
        <p:nvSpPr>
          <p:cNvPr id="18" name="TextBox 17">
            <a:extLst>
              <a:ext uri="{FF2B5EF4-FFF2-40B4-BE49-F238E27FC236}">
                <a16:creationId xmlns:a16="http://schemas.microsoft.com/office/drawing/2014/main" id="{6AEC2126-6847-88F8-CA55-99D80361456A}"/>
              </a:ext>
            </a:extLst>
          </p:cNvPr>
          <p:cNvSpPr txBox="1"/>
          <p:nvPr/>
        </p:nvSpPr>
        <p:spPr>
          <a:xfrm>
            <a:off x="300037" y="1361137"/>
            <a:ext cx="2057400" cy="307777"/>
          </a:xfrm>
          <a:prstGeom prst="rect">
            <a:avLst/>
          </a:prstGeom>
          <a:noFill/>
        </p:spPr>
        <p:txBody>
          <a:bodyPr wrap="square" rtlCol="0">
            <a:spAutoFit/>
          </a:bodyPr>
          <a:lstStyle/>
          <a:p>
            <a:r>
              <a:rPr lang="en-US" b="1" dirty="0"/>
              <a:t>Case-control Design</a:t>
            </a:r>
          </a:p>
        </p:txBody>
      </p:sp>
      <p:sp>
        <p:nvSpPr>
          <p:cNvPr id="19" name="Rectangle 18">
            <a:extLst>
              <a:ext uri="{FF2B5EF4-FFF2-40B4-BE49-F238E27FC236}">
                <a16:creationId xmlns:a16="http://schemas.microsoft.com/office/drawing/2014/main" id="{CCB5626A-8542-2DCA-3AF8-9E0EBCFE1AA1}"/>
              </a:ext>
            </a:extLst>
          </p:cNvPr>
          <p:cNvSpPr/>
          <p:nvPr/>
        </p:nvSpPr>
        <p:spPr>
          <a:xfrm>
            <a:off x="228600" y="1249202"/>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85C36FF-7635-D335-07A8-79B73DF2B0A4}"/>
              </a:ext>
            </a:extLst>
          </p:cNvPr>
          <p:cNvSpPr/>
          <p:nvPr/>
        </p:nvSpPr>
        <p:spPr>
          <a:xfrm>
            <a:off x="228600" y="3921934"/>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Inpatient with solid fill">
            <a:extLst>
              <a:ext uri="{FF2B5EF4-FFF2-40B4-BE49-F238E27FC236}">
                <a16:creationId xmlns:a16="http://schemas.microsoft.com/office/drawing/2014/main" id="{138D63AE-5511-C311-01AC-732A95094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8225" y="4912204"/>
            <a:ext cx="914400" cy="914400"/>
          </a:xfrm>
          <a:prstGeom prst="rect">
            <a:avLst/>
          </a:prstGeom>
        </p:spPr>
      </p:pic>
      <p:sp>
        <p:nvSpPr>
          <p:cNvPr id="24" name="TextBox 23">
            <a:extLst>
              <a:ext uri="{FF2B5EF4-FFF2-40B4-BE49-F238E27FC236}">
                <a16:creationId xmlns:a16="http://schemas.microsoft.com/office/drawing/2014/main" id="{8917494F-CB08-1E60-2FBA-4403C0F2DE8A}"/>
              </a:ext>
            </a:extLst>
          </p:cNvPr>
          <p:cNvSpPr txBox="1"/>
          <p:nvPr/>
        </p:nvSpPr>
        <p:spPr>
          <a:xfrm>
            <a:off x="3395661" y="4546553"/>
            <a:ext cx="2209800" cy="307777"/>
          </a:xfrm>
          <a:prstGeom prst="rect">
            <a:avLst/>
          </a:prstGeom>
          <a:noFill/>
        </p:spPr>
        <p:txBody>
          <a:bodyPr wrap="square" rtlCol="0">
            <a:spAutoFit/>
          </a:bodyPr>
          <a:lstStyle/>
          <a:p>
            <a:r>
              <a:rPr lang="en-US" dirty="0"/>
              <a:t>See who gets outcome</a:t>
            </a:r>
          </a:p>
        </p:txBody>
      </p:sp>
      <p:pic>
        <p:nvPicPr>
          <p:cNvPr id="25" name="Graphic 24" descr="Inpatient with solid fill">
            <a:extLst>
              <a:ext uri="{FF2B5EF4-FFF2-40B4-BE49-F238E27FC236}">
                <a16:creationId xmlns:a16="http://schemas.microsoft.com/office/drawing/2014/main" id="{B671AED1-4B52-C5A3-A976-CDB422A52D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0674" y="1909036"/>
            <a:ext cx="409575" cy="409575"/>
          </a:xfrm>
          <a:prstGeom prst="rect">
            <a:avLst/>
          </a:prstGeom>
        </p:spPr>
      </p:pic>
      <p:cxnSp>
        <p:nvCxnSpPr>
          <p:cNvPr id="27" name="Straight Arrow Connector 26">
            <a:extLst>
              <a:ext uri="{FF2B5EF4-FFF2-40B4-BE49-F238E27FC236}">
                <a16:creationId xmlns:a16="http://schemas.microsoft.com/office/drawing/2014/main" id="{D4B32419-347F-19F8-B138-853976AA12B5}"/>
              </a:ext>
            </a:extLst>
          </p:cNvPr>
          <p:cNvCxnSpPr>
            <a:cxnSpLocks/>
          </p:cNvCxnSpPr>
          <p:nvPr/>
        </p:nvCxnSpPr>
        <p:spPr>
          <a:xfrm>
            <a:off x="3076575" y="4854330"/>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287BFF-E51A-96E3-F217-BCCC5099310B}"/>
              </a:ext>
            </a:extLst>
          </p:cNvPr>
          <p:cNvCxnSpPr>
            <a:cxnSpLocks/>
          </p:cNvCxnSpPr>
          <p:nvPr/>
        </p:nvCxnSpPr>
        <p:spPr>
          <a:xfrm flipH="1">
            <a:off x="2895600" y="1828800"/>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75B3B0-67F7-2670-E4D6-48AF3BCB8757}"/>
              </a:ext>
            </a:extLst>
          </p:cNvPr>
          <p:cNvCxnSpPr>
            <a:cxnSpLocks/>
          </p:cNvCxnSpPr>
          <p:nvPr/>
        </p:nvCxnSpPr>
        <p:spPr>
          <a:xfrm flipH="1">
            <a:off x="2895600" y="3007533"/>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EF09CF-EF82-651D-4D39-E9F3F49AEF76}"/>
              </a:ext>
            </a:extLst>
          </p:cNvPr>
          <p:cNvSpPr txBox="1"/>
          <p:nvPr/>
        </p:nvSpPr>
        <p:spPr>
          <a:xfrm>
            <a:off x="1543050" y="1985108"/>
            <a:ext cx="3305175" cy="307777"/>
          </a:xfrm>
          <a:prstGeom prst="rect">
            <a:avLst/>
          </a:prstGeom>
          <a:noFill/>
        </p:spPr>
        <p:txBody>
          <a:bodyPr wrap="square" rtlCol="0">
            <a:spAutoFit/>
          </a:bodyPr>
          <a:lstStyle/>
          <a:p>
            <a:r>
              <a:rPr lang="en-US" dirty="0"/>
              <a:t>See what happened before outcome</a:t>
            </a:r>
          </a:p>
        </p:txBody>
      </p:sp>
      <p:sp>
        <p:nvSpPr>
          <p:cNvPr id="33" name="TextBox 32">
            <a:extLst>
              <a:ext uri="{FF2B5EF4-FFF2-40B4-BE49-F238E27FC236}">
                <a16:creationId xmlns:a16="http://schemas.microsoft.com/office/drawing/2014/main" id="{1F953B29-8035-07BA-3175-A14EE20F63D9}"/>
              </a:ext>
            </a:extLst>
          </p:cNvPr>
          <p:cNvSpPr txBox="1"/>
          <p:nvPr/>
        </p:nvSpPr>
        <p:spPr>
          <a:xfrm>
            <a:off x="319087" y="2673733"/>
            <a:ext cx="3171827"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Problems:</a:t>
            </a:r>
          </a:p>
          <a:p>
            <a:pPr marL="285750" indent="-285750">
              <a:buFont typeface="Arial" panose="020B0604020202020204" pitchFamily="34" charset="0"/>
              <a:buChar char="•"/>
            </a:pPr>
            <a:r>
              <a:rPr lang="en-US" dirty="0"/>
              <a:t>How to select non-outcomes?</a:t>
            </a:r>
          </a:p>
          <a:p>
            <a:pPr marL="285750" indent="-285750">
              <a:buFont typeface="Arial" panose="020B0604020202020204" pitchFamily="34" charset="0"/>
              <a:buChar char="•"/>
            </a:pPr>
            <a:r>
              <a:rPr lang="en-US" dirty="0"/>
              <a:t>When is index for non-outcomes?</a:t>
            </a:r>
          </a:p>
          <a:p>
            <a:pPr marL="285750" indent="-285750">
              <a:buFont typeface="Arial" panose="020B0604020202020204" pitchFamily="34" charset="0"/>
              <a:buChar char="•"/>
            </a:pPr>
            <a:r>
              <a:rPr lang="en-US" dirty="0"/>
              <a:t>How to handle records related to outcome diagnosis?</a:t>
            </a:r>
          </a:p>
        </p:txBody>
      </p:sp>
      <p:sp>
        <p:nvSpPr>
          <p:cNvPr id="34" name="TextBox 33">
            <a:extLst>
              <a:ext uri="{FF2B5EF4-FFF2-40B4-BE49-F238E27FC236}">
                <a16:creationId xmlns:a16="http://schemas.microsoft.com/office/drawing/2014/main" id="{5858A6B9-00B6-9032-B2E3-5DDE40BC8D43}"/>
              </a:ext>
            </a:extLst>
          </p:cNvPr>
          <p:cNvSpPr txBox="1"/>
          <p:nvPr/>
        </p:nvSpPr>
        <p:spPr>
          <a:xfrm>
            <a:off x="5926929" y="3796254"/>
            <a:ext cx="3171827"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Transparent task</a:t>
            </a:r>
          </a:p>
          <a:p>
            <a:pPr marL="285750" indent="-285750">
              <a:buFont typeface="Arial" panose="020B0604020202020204" pitchFamily="34" charset="0"/>
              <a:buChar char="•"/>
            </a:pPr>
            <a:r>
              <a:rPr lang="en-US" dirty="0"/>
              <a:t>Clear index</a:t>
            </a:r>
          </a:p>
          <a:p>
            <a:pPr marL="285750" indent="-285750">
              <a:buFont typeface="Arial" panose="020B0604020202020204" pitchFamily="34" charset="0"/>
              <a:buChar char="•"/>
            </a:pPr>
            <a:r>
              <a:rPr lang="en-US" dirty="0"/>
              <a:t>No issue with outcome related features</a:t>
            </a:r>
          </a:p>
        </p:txBody>
      </p:sp>
    </p:spTree>
    <p:extLst>
      <p:ext uri="{BB962C8B-B14F-4D97-AF65-F5344CB8AC3E}">
        <p14:creationId xmlns:p14="http://schemas.microsoft.com/office/powerpoint/2010/main" val="415747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C3A-7E24-99B7-9040-9CA8B9FE7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52543-9C3E-C175-4B3C-9FEDE234F9A6}"/>
              </a:ext>
            </a:extLst>
          </p:cNvPr>
          <p:cNvSpPr>
            <a:spLocks noGrp="1"/>
          </p:cNvSpPr>
          <p:nvPr>
            <p:ph type="title"/>
          </p:nvPr>
        </p:nvSpPr>
        <p:spPr/>
        <p:txBody>
          <a:bodyPr/>
          <a:lstStyle/>
          <a:p>
            <a:r>
              <a:rPr lang="en-US" dirty="0"/>
              <a:t>Data Extraction:</a:t>
            </a:r>
            <a:br>
              <a:rPr lang="en-US" dirty="0"/>
            </a:br>
            <a:r>
              <a:rPr lang="en-US" dirty="0"/>
              <a:t>Cohort vs case-control design</a:t>
            </a:r>
          </a:p>
        </p:txBody>
      </p:sp>
      <p:sp>
        <p:nvSpPr>
          <p:cNvPr id="4" name="Slide Number Placeholder 3">
            <a:extLst>
              <a:ext uri="{FF2B5EF4-FFF2-40B4-BE49-F238E27FC236}">
                <a16:creationId xmlns:a16="http://schemas.microsoft.com/office/drawing/2014/main" id="{CC518864-DF7B-4F63-AC20-AFA64BB32D3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34</a:t>
            </a:fld>
            <a:endParaRPr lang="en-US" sz="1200" dirty="0">
              <a:solidFill>
                <a:srgbClr val="20425A"/>
              </a:solidFill>
              <a:latin typeface="Calibri"/>
              <a:ea typeface="Calibri"/>
              <a:cs typeface="Calibri"/>
              <a:sym typeface="Calibri"/>
            </a:endParaRPr>
          </a:p>
        </p:txBody>
      </p:sp>
      <p:pic>
        <p:nvPicPr>
          <p:cNvPr id="6" name="Graphic 5" descr="Group of men with solid fill">
            <a:extLst>
              <a:ext uri="{FF2B5EF4-FFF2-40B4-BE49-F238E27FC236}">
                <a16:creationId xmlns:a16="http://schemas.microsoft.com/office/drawing/2014/main" id="{14354BF2-9946-816C-87F9-DA90B5836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1419863"/>
            <a:ext cx="914400" cy="914400"/>
          </a:xfrm>
          <a:prstGeom prst="rect">
            <a:avLst/>
          </a:prstGeom>
        </p:spPr>
      </p:pic>
      <p:pic>
        <p:nvPicPr>
          <p:cNvPr id="7" name="Graphic 6" descr="Group of men with solid fill">
            <a:extLst>
              <a:ext uri="{FF2B5EF4-FFF2-40B4-BE49-F238E27FC236}">
                <a16:creationId xmlns:a16="http://schemas.microsoft.com/office/drawing/2014/main" id="{CF4ADCAE-CEBF-9E99-5323-179C2505A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9375" y="4940140"/>
            <a:ext cx="914400" cy="914400"/>
          </a:xfrm>
          <a:prstGeom prst="rect">
            <a:avLst/>
          </a:prstGeom>
        </p:spPr>
      </p:pic>
      <p:sp>
        <p:nvSpPr>
          <p:cNvPr id="8" name="TextBox 7">
            <a:extLst>
              <a:ext uri="{FF2B5EF4-FFF2-40B4-BE49-F238E27FC236}">
                <a16:creationId xmlns:a16="http://schemas.microsoft.com/office/drawing/2014/main" id="{B20F1882-BC58-74DC-C36E-7E481C6E6907}"/>
              </a:ext>
            </a:extLst>
          </p:cNvPr>
          <p:cNvSpPr txBox="1"/>
          <p:nvPr/>
        </p:nvSpPr>
        <p:spPr>
          <a:xfrm>
            <a:off x="5762625" y="1590603"/>
            <a:ext cx="2209800" cy="523220"/>
          </a:xfrm>
          <a:prstGeom prst="rect">
            <a:avLst/>
          </a:prstGeom>
          <a:noFill/>
        </p:spPr>
        <p:txBody>
          <a:bodyPr wrap="square" rtlCol="0">
            <a:spAutoFit/>
          </a:bodyPr>
          <a:lstStyle/>
          <a:p>
            <a:r>
              <a:rPr lang="en-US" dirty="0"/>
              <a:t>People with the outcome in some target population</a:t>
            </a:r>
          </a:p>
        </p:txBody>
      </p:sp>
      <p:sp>
        <p:nvSpPr>
          <p:cNvPr id="9" name="TextBox 8">
            <a:extLst>
              <a:ext uri="{FF2B5EF4-FFF2-40B4-BE49-F238E27FC236}">
                <a16:creationId xmlns:a16="http://schemas.microsoft.com/office/drawing/2014/main" id="{343209DD-FF93-CEFE-832C-D93FFF2ED41A}"/>
              </a:ext>
            </a:extLst>
          </p:cNvPr>
          <p:cNvSpPr txBox="1"/>
          <p:nvPr/>
        </p:nvSpPr>
        <p:spPr>
          <a:xfrm>
            <a:off x="5762625" y="2788404"/>
            <a:ext cx="2209800" cy="523220"/>
          </a:xfrm>
          <a:prstGeom prst="rect">
            <a:avLst/>
          </a:prstGeom>
          <a:noFill/>
        </p:spPr>
        <p:txBody>
          <a:bodyPr wrap="square" rtlCol="0">
            <a:spAutoFit/>
          </a:bodyPr>
          <a:lstStyle/>
          <a:p>
            <a:r>
              <a:rPr lang="en-US" dirty="0"/>
              <a:t>People without outcome in some target population</a:t>
            </a:r>
          </a:p>
        </p:txBody>
      </p:sp>
      <p:sp>
        <p:nvSpPr>
          <p:cNvPr id="13" name="Right Arrow 12">
            <a:extLst>
              <a:ext uri="{FF2B5EF4-FFF2-40B4-BE49-F238E27FC236}">
                <a16:creationId xmlns:a16="http://schemas.microsoft.com/office/drawing/2014/main" id="{AEF5F08C-DEBB-4334-7112-BCA8B9BD3058}"/>
              </a:ext>
            </a:extLst>
          </p:cNvPr>
          <p:cNvSpPr/>
          <p:nvPr/>
        </p:nvSpPr>
        <p:spPr>
          <a:xfrm>
            <a:off x="1600200" y="237869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22A2446-3A5D-70B0-F398-CB74F6411542}"/>
              </a:ext>
            </a:extLst>
          </p:cNvPr>
          <p:cNvSpPr/>
          <p:nvPr/>
        </p:nvSpPr>
        <p:spPr>
          <a:xfrm>
            <a:off x="1600200" y="5798668"/>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Graphic 14" descr="Group of men with solid fill">
            <a:extLst>
              <a:ext uri="{FF2B5EF4-FFF2-40B4-BE49-F238E27FC236}">
                <a16:creationId xmlns:a16="http://schemas.microsoft.com/office/drawing/2014/main" id="{C8AF65B6-2869-E79A-DCC1-F6CFB48BE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2550333"/>
            <a:ext cx="914400" cy="914400"/>
          </a:xfrm>
          <a:prstGeom prst="rect">
            <a:avLst/>
          </a:prstGeom>
        </p:spPr>
      </p:pic>
      <p:sp>
        <p:nvSpPr>
          <p:cNvPr id="16" name="TextBox 15">
            <a:extLst>
              <a:ext uri="{FF2B5EF4-FFF2-40B4-BE49-F238E27FC236}">
                <a16:creationId xmlns:a16="http://schemas.microsoft.com/office/drawing/2014/main" id="{8BFDD883-A40F-7F73-84E2-772E9B05575C}"/>
              </a:ext>
            </a:extLst>
          </p:cNvPr>
          <p:cNvSpPr txBox="1"/>
          <p:nvPr/>
        </p:nvSpPr>
        <p:spPr>
          <a:xfrm>
            <a:off x="2133600" y="6006941"/>
            <a:ext cx="2209800" cy="307777"/>
          </a:xfrm>
          <a:prstGeom prst="rect">
            <a:avLst/>
          </a:prstGeom>
          <a:noFill/>
        </p:spPr>
        <p:txBody>
          <a:bodyPr wrap="square" rtlCol="0">
            <a:spAutoFit/>
          </a:bodyPr>
          <a:lstStyle/>
          <a:p>
            <a:r>
              <a:rPr lang="en-US" dirty="0"/>
              <a:t>People at risk (Target)</a:t>
            </a:r>
          </a:p>
        </p:txBody>
      </p:sp>
      <p:sp>
        <p:nvSpPr>
          <p:cNvPr id="17" name="TextBox 16">
            <a:extLst>
              <a:ext uri="{FF2B5EF4-FFF2-40B4-BE49-F238E27FC236}">
                <a16:creationId xmlns:a16="http://schemas.microsoft.com/office/drawing/2014/main" id="{0C1F0ED4-AA5F-93ED-82C8-F316C0D66A09}"/>
              </a:ext>
            </a:extLst>
          </p:cNvPr>
          <p:cNvSpPr txBox="1"/>
          <p:nvPr/>
        </p:nvSpPr>
        <p:spPr>
          <a:xfrm>
            <a:off x="300037" y="4049211"/>
            <a:ext cx="2057400" cy="307777"/>
          </a:xfrm>
          <a:prstGeom prst="rect">
            <a:avLst/>
          </a:prstGeom>
          <a:noFill/>
        </p:spPr>
        <p:txBody>
          <a:bodyPr wrap="square" rtlCol="0">
            <a:spAutoFit/>
          </a:bodyPr>
          <a:lstStyle/>
          <a:p>
            <a:r>
              <a:rPr lang="en-US" b="1" dirty="0"/>
              <a:t>Cohort Design</a:t>
            </a:r>
          </a:p>
        </p:txBody>
      </p:sp>
      <p:sp>
        <p:nvSpPr>
          <p:cNvPr id="18" name="TextBox 17">
            <a:extLst>
              <a:ext uri="{FF2B5EF4-FFF2-40B4-BE49-F238E27FC236}">
                <a16:creationId xmlns:a16="http://schemas.microsoft.com/office/drawing/2014/main" id="{07A33A2E-6C55-C229-510E-8380C80D50EC}"/>
              </a:ext>
            </a:extLst>
          </p:cNvPr>
          <p:cNvSpPr txBox="1"/>
          <p:nvPr/>
        </p:nvSpPr>
        <p:spPr>
          <a:xfrm>
            <a:off x="300037" y="1361137"/>
            <a:ext cx="2776538" cy="307777"/>
          </a:xfrm>
          <a:prstGeom prst="rect">
            <a:avLst/>
          </a:prstGeom>
          <a:noFill/>
        </p:spPr>
        <p:txBody>
          <a:bodyPr wrap="square" rtlCol="0">
            <a:spAutoFit/>
          </a:bodyPr>
          <a:lstStyle/>
          <a:p>
            <a:r>
              <a:rPr lang="en-US" b="1" dirty="0"/>
              <a:t>Nested case-control Design</a:t>
            </a:r>
          </a:p>
        </p:txBody>
      </p:sp>
      <p:sp>
        <p:nvSpPr>
          <p:cNvPr id="19" name="Rectangle 18">
            <a:extLst>
              <a:ext uri="{FF2B5EF4-FFF2-40B4-BE49-F238E27FC236}">
                <a16:creationId xmlns:a16="http://schemas.microsoft.com/office/drawing/2014/main" id="{0971E1E1-48E5-524B-5850-A93652442BA1}"/>
              </a:ext>
            </a:extLst>
          </p:cNvPr>
          <p:cNvSpPr/>
          <p:nvPr/>
        </p:nvSpPr>
        <p:spPr>
          <a:xfrm>
            <a:off x="228600" y="1271239"/>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56065D0-A995-F1AC-D1A9-13488431653D}"/>
              </a:ext>
            </a:extLst>
          </p:cNvPr>
          <p:cNvSpPr/>
          <p:nvPr/>
        </p:nvSpPr>
        <p:spPr>
          <a:xfrm>
            <a:off x="228600" y="3921934"/>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Inpatient with solid fill">
            <a:extLst>
              <a:ext uri="{FF2B5EF4-FFF2-40B4-BE49-F238E27FC236}">
                <a16:creationId xmlns:a16="http://schemas.microsoft.com/office/drawing/2014/main" id="{21E6F28E-535C-BADD-6C5C-326B0790DA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8225" y="4912204"/>
            <a:ext cx="914400" cy="914400"/>
          </a:xfrm>
          <a:prstGeom prst="rect">
            <a:avLst/>
          </a:prstGeom>
        </p:spPr>
      </p:pic>
      <p:sp>
        <p:nvSpPr>
          <p:cNvPr id="24" name="TextBox 23">
            <a:extLst>
              <a:ext uri="{FF2B5EF4-FFF2-40B4-BE49-F238E27FC236}">
                <a16:creationId xmlns:a16="http://schemas.microsoft.com/office/drawing/2014/main" id="{5EBA34E2-F1AF-AB37-EB70-3ABFDC505B26}"/>
              </a:ext>
            </a:extLst>
          </p:cNvPr>
          <p:cNvSpPr txBox="1"/>
          <p:nvPr/>
        </p:nvSpPr>
        <p:spPr>
          <a:xfrm>
            <a:off x="3395661" y="4546553"/>
            <a:ext cx="2209800" cy="307777"/>
          </a:xfrm>
          <a:prstGeom prst="rect">
            <a:avLst/>
          </a:prstGeom>
          <a:noFill/>
        </p:spPr>
        <p:txBody>
          <a:bodyPr wrap="square" rtlCol="0">
            <a:spAutoFit/>
          </a:bodyPr>
          <a:lstStyle/>
          <a:p>
            <a:r>
              <a:rPr lang="en-US" dirty="0"/>
              <a:t>See who gets outcome</a:t>
            </a:r>
          </a:p>
        </p:txBody>
      </p:sp>
      <p:pic>
        <p:nvPicPr>
          <p:cNvPr id="25" name="Graphic 24" descr="Inpatient with solid fill">
            <a:extLst>
              <a:ext uri="{FF2B5EF4-FFF2-40B4-BE49-F238E27FC236}">
                <a16:creationId xmlns:a16="http://schemas.microsoft.com/office/drawing/2014/main" id="{95743294-BCB6-CC67-4B49-74A6EBFD34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0674" y="1909036"/>
            <a:ext cx="409575" cy="409575"/>
          </a:xfrm>
          <a:prstGeom prst="rect">
            <a:avLst/>
          </a:prstGeom>
        </p:spPr>
      </p:pic>
      <p:cxnSp>
        <p:nvCxnSpPr>
          <p:cNvPr id="27" name="Straight Arrow Connector 26">
            <a:extLst>
              <a:ext uri="{FF2B5EF4-FFF2-40B4-BE49-F238E27FC236}">
                <a16:creationId xmlns:a16="http://schemas.microsoft.com/office/drawing/2014/main" id="{50503F39-FC90-0236-9309-1CCC3B283E84}"/>
              </a:ext>
            </a:extLst>
          </p:cNvPr>
          <p:cNvCxnSpPr>
            <a:cxnSpLocks/>
          </p:cNvCxnSpPr>
          <p:nvPr/>
        </p:nvCxnSpPr>
        <p:spPr>
          <a:xfrm>
            <a:off x="3076575" y="4854330"/>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4B7363-F487-D1E0-0397-8A375E065E56}"/>
              </a:ext>
            </a:extLst>
          </p:cNvPr>
          <p:cNvCxnSpPr>
            <a:cxnSpLocks/>
          </p:cNvCxnSpPr>
          <p:nvPr/>
        </p:nvCxnSpPr>
        <p:spPr>
          <a:xfrm flipH="1">
            <a:off x="2895600" y="1828800"/>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924375-020E-9829-94AC-F9B459A159CA}"/>
              </a:ext>
            </a:extLst>
          </p:cNvPr>
          <p:cNvCxnSpPr>
            <a:cxnSpLocks/>
          </p:cNvCxnSpPr>
          <p:nvPr/>
        </p:nvCxnSpPr>
        <p:spPr>
          <a:xfrm flipH="1">
            <a:off x="2895600" y="3007533"/>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707416-A740-C2D4-AC27-5B99F7E7FA3E}"/>
              </a:ext>
            </a:extLst>
          </p:cNvPr>
          <p:cNvSpPr txBox="1"/>
          <p:nvPr/>
        </p:nvSpPr>
        <p:spPr>
          <a:xfrm>
            <a:off x="1543050" y="1985108"/>
            <a:ext cx="3305175" cy="307777"/>
          </a:xfrm>
          <a:prstGeom prst="rect">
            <a:avLst/>
          </a:prstGeom>
          <a:noFill/>
        </p:spPr>
        <p:txBody>
          <a:bodyPr wrap="square" rtlCol="0">
            <a:spAutoFit/>
          </a:bodyPr>
          <a:lstStyle/>
          <a:p>
            <a:r>
              <a:rPr lang="en-US" dirty="0"/>
              <a:t>See what happened before outcome</a:t>
            </a:r>
          </a:p>
        </p:txBody>
      </p:sp>
      <p:sp>
        <p:nvSpPr>
          <p:cNvPr id="3" name="TextBox 2">
            <a:extLst>
              <a:ext uri="{FF2B5EF4-FFF2-40B4-BE49-F238E27FC236}">
                <a16:creationId xmlns:a16="http://schemas.microsoft.com/office/drawing/2014/main" id="{2FA72EBF-90CE-5342-E44F-84B60A0F0079}"/>
              </a:ext>
            </a:extLst>
          </p:cNvPr>
          <p:cNvSpPr txBox="1"/>
          <p:nvPr/>
        </p:nvSpPr>
        <p:spPr>
          <a:xfrm>
            <a:off x="300037" y="3504576"/>
            <a:ext cx="874395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Less problematic but index for non-outcomes still unclear.</a:t>
            </a:r>
          </a:p>
          <a:p>
            <a:endParaRPr lang="en-US" dirty="0"/>
          </a:p>
          <a:p>
            <a:r>
              <a:rPr lang="en-US" dirty="0"/>
              <a:t>Reps, J.M., Ryan, P.B., </a:t>
            </a:r>
            <a:r>
              <a:rPr lang="en-US" dirty="0" err="1"/>
              <a:t>Rijnbeek</a:t>
            </a:r>
            <a:r>
              <a:rPr lang="en-US" dirty="0"/>
              <a:t>, P.R. </a:t>
            </a:r>
            <a:r>
              <a:rPr lang="en-US" i="1" dirty="0"/>
              <a:t>et al.</a:t>
            </a:r>
            <a:r>
              <a:rPr lang="en-US" dirty="0"/>
              <a:t> Design matters in patient-level prediction: evaluation of a cohort vs. case-control design when developing predictive models in observational healthcare datasets. </a:t>
            </a:r>
            <a:r>
              <a:rPr lang="en-US" i="1" dirty="0"/>
              <a:t>J Big Data</a:t>
            </a:r>
            <a:r>
              <a:rPr lang="en-US" dirty="0"/>
              <a:t> </a:t>
            </a:r>
            <a:r>
              <a:rPr lang="en-US" b="1" dirty="0"/>
              <a:t>8</a:t>
            </a:r>
            <a:r>
              <a:rPr lang="en-US" dirty="0"/>
              <a:t>, 108 (2021). https://</a:t>
            </a:r>
            <a:r>
              <a:rPr lang="en-US" dirty="0" err="1"/>
              <a:t>doi.org</a:t>
            </a:r>
            <a:r>
              <a:rPr lang="en-US" dirty="0"/>
              <a:t>/10.1186/s40537-021-00501-2</a:t>
            </a:r>
          </a:p>
        </p:txBody>
      </p:sp>
      <p:sp>
        <p:nvSpPr>
          <p:cNvPr id="5" name="TextBox 4">
            <a:extLst>
              <a:ext uri="{FF2B5EF4-FFF2-40B4-BE49-F238E27FC236}">
                <a16:creationId xmlns:a16="http://schemas.microsoft.com/office/drawing/2014/main" id="{AA4282AD-76C4-5E3A-F93A-76075585FA00}"/>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Generally recommended to use cohort design</a:t>
            </a:r>
          </a:p>
        </p:txBody>
      </p:sp>
    </p:spTree>
    <p:extLst>
      <p:ext uri="{BB962C8B-B14F-4D97-AF65-F5344CB8AC3E}">
        <p14:creationId xmlns:p14="http://schemas.microsoft.com/office/powerpoint/2010/main" val="1977743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E901-38BB-4377-2D99-C4F99B1DED32}"/>
              </a:ext>
            </a:extLst>
          </p:cNvPr>
          <p:cNvSpPr>
            <a:spLocks noGrp="1"/>
          </p:cNvSpPr>
          <p:nvPr>
            <p:ph type="title"/>
          </p:nvPr>
        </p:nvSpPr>
        <p:spPr/>
        <p:txBody>
          <a:bodyPr/>
          <a:lstStyle/>
          <a:p>
            <a:r>
              <a:rPr lang="en-US" dirty="0"/>
              <a:t>Extracting labelled data</a:t>
            </a:r>
          </a:p>
        </p:txBody>
      </p:sp>
      <p:sp>
        <p:nvSpPr>
          <p:cNvPr id="4" name="Slide Number Placeholder 3">
            <a:extLst>
              <a:ext uri="{FF2B5EF4-FFF2-40B4-BE49-F238E27FC236}">
                <a16:creationId xmlns:a16="http://schemas.microsoft.com/office/drawing/2014/main" id="{DD89D908-A63A-B4F4-E03E-ECDD0957C36B}"/>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35</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77F0C94E-C459-09BE-1FFB-E6769821B98C}"/>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5893064D-71A6-4B49-72F2-100F2671B36F}"/>
              </a:ext>
            </a:extLst>
          </p:cNvPr>
          <p:cNvSpPr txBox="1"/>
          <p:nvPr/>
        </p:nvSpPr>
        <p:spPr>
          <a:xfrm>
            <a:off x="457200" y="5311454"/>
            <a:ext cx="8229600" cy="523220"/>
          </a:xfrm>
          <a:prstGeom prst="rect">
            <a:avLst/>
          </a:prstGeom>
          <a:noFill/>
        </p:spPr>
        <p:txBody>
          <a:bodyPr wrap="square">
            <a:spAutoFit/>
          </a:bodyPr>
          <a:lstStyle/>
          <a:p>
            <a:pPr marL="152400" indent="0">
              <a:buNone/>
            </a:pPr>
            <a:r>
              <a:rPr lang="en-US" dirty="0"/>
              <a:t>We find people in the data who historically match our </a:t>
            </a:r>
            <a:r>
              <a:rPr lang="en-US" b="1" dirty="0"/>
              <a:t>target population</a:t>
            </a:r>
            <a:r>
              <a:rPr lang="en-US" dirty="0"/>
              <a:t> and we follow them for the </a:t>
            </a:r>
            <a:r>
              <a:rPr lang="en-US" b="1" dirty="0"/>
              <a:t>time-at-risk</a:t>
            </a:r>
            <a:r>
              <a:rPr lang="en-US" dirty="0"/>
              <a:t> to see whether they had the </a:t>
            </a:r>
            <a:r>
              <a:rPr lang="en-US" b="1" dirty="0"/>
              <a:t>outcome</a:t>
            </a:r>
            <a:r>
              <a:rPr lang="en-US" dirty="0"/>
              <a:t> or not.</a:t>
            </a:r>
          </a:p>
        </p:txBody>
      </p:sp>
      <p:pic>
        <p:nvPicPr>
          <p:cNvPr id="10" name="Graphic 9" descr="Group of men with solid fill">
            <a:extLst>
              <a:ext uri="{FF2B5EF4-FFF2-40B4-BE49-F238E27FC236}">
                <a16:creationId xmlns:a16="http://schemas.microsoft.com/office/drawing/2014/main" id="{A546501D-E6ED-1E62-6AC8-9F5D182C49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5563" y="3538526"/>
            <a:ext cx="914400" cy="914400"/>
          </a:xfrm>
          <a:prstGeom prst="rect">
            <a:avLst/>
          </a:prstGeom>
        </p:spPr>
      </p:pic>
      <p:sp>
        <p:nvSpPr>
          <p:cNvPr id="11" name="Right Arrow 10">
            <a:extLst>
              <a:ext uri="{FF2B5EF4-FFF2-40B4-BE49-F238E27FC236}">
                <a16:creationId xmlns:a16="http://schemas.microsoft.com/office/drawing/2014/main" id="{20786C1A-8E93-E83C-5628-31B0CF80DDFB}"/>
              </a:ext>
            </a:extLst>
          </p:cNvPr>
          <p:cNvSpPr/>
          <p:nvPr/>
        </p:nvSpPr>
        <p:spPr>
          <a:xfrm>
            <a:off x="1576388" y="439705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D71FACA-EBB3-179B-B53F-853FE4BB512A}"/>
              </a:ext>
            </a:extLst>
          </p:cNvPr>
          <p:cNvSpPr txBox="1"/>
          <p:nvPr/>
        </p:nvSpPr>
        <p:spPr>
          <a:xfrm>
            <a:off x="2109788" y="4605327"/>
            <a:ext cx="2209800" cy="307777"/>
          </a:xfrm>
          <a:prstGeom prst="rect">
            <a:avLst/>
          </a:prstGeom>
          <a:noFill/>
        </p:spPr>
        <p:txBody>
          <a:bodyPr wrap="square" rtlCol="0">
            <a:spAutoFit/>
          </a:bodyPr>
          <a:lstStyle/>
          <a:p>
            <a:r>
              <a:rPr lang="en-US" dirty="0"/>
              <a:t>People at risk (Target)</a:t>
            </a:r>
          </a:p>
        </p:txBody>
      </p:sp>
      <p:sp>
        <p:nvSpPr>
          <p:cNvPr id="13" name="TextBox 12">
            <a:extLst>
              <a:ext uri="{FF2B5EF4-FFF2-40B4-BE49-F238E27FC236}">
                <a16:creationId xmlns:a16="http://schemas.microsoft.com/office/drawing/2014/main" id="{5A092CA4-E5E0-557A-6EAF-BEAA1A4A4158}"/>
              </a:ext>
            </a:extLst>
          </p:cNvPr>
          <p:cNvSpPr txBox="1"/>
          <p:nvPr/>
        </p:nvSpPr>
        <p:spPr>
          <a:xfrm>
            <a:off x="276225" y="2647597"/>
            <a:ext cx="2057400" cy="307777"/>
          </a:xfrm>
          <a:prstGeom prst="rect">
            <a:avLst/>
          </a:prstGeom>
          <a:noFill/>
        </p:spPr>
        <p:txBody>
          <a:bodyPr wrap="square" rtlCol="0">
            <a:spAutoFit/>
          </a:bodyPr>
          <a:lstStyle/>
          <a:p>
            <a:r>
              <a:rPr lang="en-US" b="1" dirty="0"/>
              <a:t>Cohort Design</a:t>
            </a:r>
          </a:p>
        </p:txBody>
      </p:sp>
      <p:sp>
        <p:nvSpPr>
          <p:cNvPr id="14" name="Rectangle 13">
            <a:extLst>
              <a:ext uri="{FF2B5EF4-FFF2-40B4-BE49-F238E27FC236}">
                <a16:creationId xmlns:a16="http://schemas.microsoft.com/office/drawing/2014/main" id="{6FE0E905-FAF1-BA9A-BD88-D2E4BBD18C6A}"/>
              </a:ext>
            </a:extLst>
          </p:cNvPr>
          <p:cNvSpPr/>
          <p:nvPr/>
        </p:nvSpPr>
        <p:spPr>
          <a:xfrm>
            <a:off x="204788" y="2520320"/>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Inpatient with solid fill">
            <a:extLst>
              <a:ext uri="{FF2B5EF4-FFF2-40B4-BE49-F238E27FC236}">
                <a16:creationId xmlns:a16="http://schemas.microsoft.com/office/drawing/2014/main" id="{FB3EC45B-FF4F-D68D-3C2A-F6B8639EF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4413" y="3510590"/>
            <a:ext cx="914400" cy="914400"/>
          </a:xfrm>
          <a:prstGeom prst="rect">
            <a:avLst/>
          </a:prstGeom>
        </p:spPr>
      </p:pic>
      <p:sp>
        <p:nvSpPr>
          <p:cNvPr id="16" name="TextBox 15">
            <a:extLst>
              <a:ext uri="{FF2B5EF4-FFF2-40B4-BE49-F238E27FC236}">
                <a16:creationId xmlns:a16="http://schemas.microsoft.com/office/drawing/2014/main" id="{608D4FB4-6855-F2B3-B096-454B4FD6127A}"/>
              </a:ext>
            </a:extLst>
          </p:cNvPr>
          <p:cNvSpPr txBox="1"/>
          <p:nvPr/>
        </p:nvSpPr>
        <p:spPr>
          <a:xfrm>
            <a:off x="3371849" y="3144939"/>
            <a:ext cx="2209800" cy="307777"/>
          </a:xfrm>
          <a:prstGeom prst="rect">
            <a:avLst/>
          </a:prstGeom>
          <a:noFill/>
        </p:spPr>
        <p:txBody>
          <a:bodyPr wrap="square" rtlCol="0">
            <a:spAutoFit/>
          </a:bodyPr>
          <a:lstStyle/>
          <a:p>
            <a:r>
              <a:rPr lang="en-US" dirty="0"/>
              <a:t>See who gets outcome</a:t>
            </a:r>
          </a:p>
        </p:txBody>
      </p:sp>
      <p:cxnSp>
        <p:nvCxnSpPr>
          <p:cNvPr id="17" name="Straight Arrow Connector 16">
            <a:extLst>
              <a:ext uri="{FF2B5EF4-FFF2-40B4-BE49-F238E27FC236}">
                <a16:creationId xmlns:a16="http://schemas.microsoft.com/office/drawing/2014/main" id="{6B6BEBE1-1CD2-937D-C99A-2B8796C121BF}"/>
              </a:ext>
            </a:extLst>
          </p:cNvPr>
          <p:cNvCxnSpPr>
            <a:cxnSpLocks/>
          </p:cNvCxnSpPr>
          <p:nvPr/>
        </p:nvCxnSpPr>
        <p:spPr>
          <a:xfrm>
            <a:off x="3052763" y="3452716"/>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19D3ED-41C5-8319-4BBA-874D1A45C708}"/>
              </a:ext>
            </a:extLst>
          </p:cNvPr>
          <p:cNvSpPr txBox="1"/>
          <p:nvPr/>
        </p:nvSpPr>
        <p:spPr>
          <a:xfrm>
            <a:off x="5641182" y="2307972"/>
            <a:ext cx="342900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How to address loss to follow-up?</a:t>
            </a:r>
          </a:p>
          <a:p>
            <a:pPr marL="285750" indent="-285750">
              <a:buFont typeface="Arial" panose="020B0604020202020204" pitchFamily="34" charset="0"/>
              <a:buChar char="•"/>
            </a:pPr>
            <a:r>
              <a:rPr lang="en-US" dirty="0"/>
              <a:t>What predictors to include?</a:t>
            </a:r>
          </a:p>
          <a:p>
            <a:pPr marL="285750" indent="-285750">
              <a:buFont typeface="Arial" panose="020B0604020202020204" pitchFamily="34" charset="0"/>
              <a:buChar char="•"/>
            </a:pPr>
            <a:r>
              <a:rPr lang="en-US" dirty="0"/>
              <a:t>Binary outcome or survival model?</a:t>
            </a:r>
          </a:p>
          <a:p>
            <a:pPr marL="285750" indent="-285750">
              <a:buFont typeface="Arial" panose="020B0604020202020204" pitchFamily="34" charset="0"/>
              <a:buChar char="•"/>
            </a:pPr>
            <a:r>
              <a:rPr lang="en-US" dirty="0"/>
              <a:t>Other PROBAST</a:t>
            </a:r>
          </a:p>
          <a:p>
            <a:endParaRPr lang="en-US" dirty="0"/>
          </a:p>
        </p:txBody>
      </p:sp>
    </p:spTree>
    <p:extLst>
      <p:ext uri="{BB962C8B-B14F-4D97-AF65-F5344CB8AC3E}">
        <p14:creationId xmlns:p14="http://schemas.microsoft.com/office/powerpoint/2010/main" val="148281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6710-8E6D-259B-9500-5A884B1ED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87E3-7A53-F85C-EF63-357FAB640314}"/>
              </a:ext>
            </a:extLst>
          </p:cNvPr>
          <p:cNvSpPr>
            <a:spLocks noGrp="1"/>
          </p:cNvSpPr>
          <p:nvPr>
            <p:ph type="title"/>
          </p:nvPr>
        </p:nvSpPr>
        <p:spPr/>
        <p:txBody>
          <a:bodyPr/>
          <a:lstStyle/>
          <a:p>
            <a:r>
              <a:rPr lang="en-US" dirty="0"/>
              <a:t>Predictors</a:t>
            </a:r>
          </a:p>
        </p:txBody>
      </p:sp>
      <p:sp>
        <p:nvSpPr>
          <p:cNvPr id="4" name="Slide Number Placeholder 3">
            <a:extLst>
              <a:ext uri="{FF2B5EF4-FFF2-40B4-BE49-F238E27FC236}">
                <a16:creationId xmlns:a16="http://schemas.microsoft.com/office/drawing/2014/main" id="{93BEC659-3481-DAC1-8519-9522B3F04D17}"/>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36</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3D486A56-5DAD-3055-04C1-E7018CC6EFD0}"/>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2FE6026-7884-6825-EC5D-E4D414C7247F}"/>
              </a:ext>
            </a:extLst>
          </p:cNvPr>
          <p:cNvSpPr txBox="1"/>
          <p:nvPr/>
        </p:nvSpPr>
        <p:spPr>
          <a:xfrm>
            <a:off x="838200" y="3429000"/>
            <a:ext cx="4343400" cy="738664"/>
          </a:xfrm>
          <a:prstGeom prst="rect">
            <a:avLst/>
          </a:prstGeom>
          <a:noFill/>
        </p:spPr>
        <p:txBody>
          <a:bodyPr wrap="square" rtlCol="0">
            <a:spAutoFit/>
          </a:bodyPr>
          <a:lstStyle/>
          <a:p>
            <a:pPr marL="285750" indent="-285750">
              <a:buFontTx/>
              <a:buChar char="-"/>
            </a:pPr>
            <a:r>
              <a:rPr lang="en-US" dirty="0" err="1"/>
              <a:t>FeatureExtraction</a:t>
            </a:r>
            <a:r>
              <a:rPr lang="en-US" dirty="0"/>
              <a:t> library</a:t>
            </a:r>
          </a:p>
          <a:p>
            <a:pPr marL="285750" indent="-285750">
              <a:buFontTx/>
              <a:buChar char="-"/>
            </a:pPr>
            <a:r>
              <a:rPr lang="en-US" dirty="0"/>
              <a:t>Cohorts as features – constrained set</a:t>
            </a:r>
          </a:p>
          <a:p>
            <a:pPr marL="285750" indent="-285750">
              <a:buFontTx/>
              <a:buChar char="-"/>
            </a:pPr>
            <a:r>
              <a:rPr lang="en-US" dirty="0"/>
              <a:t>Feature engineering</a:t>
            </a:r>
          </a:p>
        </p:txBody>
      </p:sp>
      <p:pic>
        <p:nvPicPr>
          <p:cNvPr id="7170" name="Picture 2" descr="The Concise Guide to Feature Engineering for Better Model Performance -  MachineLearningMastery.com">
            <a:extLst>
              <a:ext uri="{FF2B5EF4-FFF2-40B4-BE49-F238E27FC236}">
                <a16:creationId xmlns:a16="http://schemas.microsoft.com/office/drawing/2014/main" id="{04103150-01BA-F8A3-C681-0C9BA33C7F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3137" y="4402459"/>
            <a:ext cx="4800600" cy="185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05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30DF-32E4-9A26-78CF-3731BCC148FF}"/>
              </a:ext>
            </a:extLst>
          </p:cNvPr>
          <p:cNvSpPr>
            <a:spLocks noGrp="1"/>
          </p:cNvSpPr>
          <p:nvPr>
            <p:ph type="title"/>
          </p:nvPr>
        </p:nvSpPr>
        <p:spPr/>
        <p:txBody>
          <a:bodyPr/>
          <a:lstStyle/>
          <a:p>
            <a:r>
              <a:rPr lang="en-US" dirty="0"/>
              <a:t>Create labelled data using retrospective cohort design</a:t>
            </a:r>
          </a:p>
        </p:txBody>
      </p:sp>
      <p:sp>
        <p:nvSpPr>
          <p:cNvPr id="4" name="Slide Number Placeholder 3">
            <a:extLst>
              <a:ext uri="{FF2B5EF4-FFF2-40B4-BE49-F238E27FC236}">
                <a16:creationId xmlns:a16="http://schemas.microsoft.com/office/drawing/2014/main" id="{9E731611-0137-9075-8ACB-E115A8C8D564}"/>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37</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A51DA397-E4F3-5F06-2F37-4300FA551346}"/>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09A8507-CB8E-1292-994D-1896A0B0BAF4}"/>
              </a:ext>
            </a:extLst>
          </p:cNvPr>
          <p:cNvSpPr txBox="1"/>
          <p:nvPr/>
        </p:nvSpPr>
        <p:spPr>
          <a:xfrm>
            <a:off x="1763688" y="2924944"/>
            <a:ext cx="6048672" cy="267765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pic>
        <p:nvPicPr>
          <p:cNvPr id="8" name="Picture 7">
            <a:extLst>
              <a:ext uri="{FF2B5EF4-FFF2-40B4-BE49-F238E27FC236}">
                <a16:creationId xmlns:a16="http://schemas.microsoft.com/office/drawing/2014/main" id="{74951266-4E79-BB2D-88E0-C2F0532C0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5619" y="3044083"/>
            <a:ext cx="3637570" cy="1592741"/>
          </a:xfrm>
          <a:prstGeom prst="rect">
            <a:avLst/>
          </a:prstGeom>
        </p:spPr>
      </p:pic>
    </p:spTree>
    <p:extLst>
      <p:ext uri="{BB962C8B-B14F-4D97-AF65-F5344CB8AC3E}">
        <p14:creationId xmlns:p14="http://schemas.microsoft.com/office/powerpoint/2010/main" val="359658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5CEF-AE16-0DF4-FA04-17467FF85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91F5A-7A8B-8ACA-7B76-BA9921F79E4E}"/>
              </a:ext>
            </a:extLst>
          </p:cNvPr>
          <p:cNvSpPr>
            <a:spLocks noGrp="1"/>
          </p:cNvSpPr>
          <p:nvPr>
            <p:ph type="title"/>
          </p:nvPr>
        </p:nvSpPr>
        <p:spPr/>
        <p:txBody>
          <a:bodyPr/>
          <a:lstStyle/>
          <a:p>
            <a:r>
              <a:rPr lang="en-US" dirty="0"/>
              <a:t>Imbalanced labels </a:t>
            </a:r>
          </a:p>
        </p:txBody>
      </p:sp>
      <p:sp>
        <p:nvSpPr>
          <p:cNvPr id="4" name="Slide Number Placeholder 3">
            <a:extLst>
              <a:ext uri="{FF2B5EF4-FFF2-40B4-BE49-F238E27FC236}">
                <a16:creationId xmlns:a16="http://schemas.microsoft.com/office/drawing/2014/main" id="{73496ED6-EA3F-88EF-77F1-FC789C8B185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38</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21BCDE3C-839A-FE61-5A86-F47C12D7E3BB}"/>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9CC3F61-85E1-856F-4C3D-29E741444F59}"/>
              </a:ext>
            </a:extLst>
          </p:cNvPr>
          <p:cNvSpPr txBox="1"/>
          <p:nvPr/>
        </p:nvSpPr>
        <p:spPr>
          <a:xfrm>
            <a:off x="493737" y="2515841"/>
            <a:ext cx="8193063" cy="400110"/>
          </a:xfrm>
          <a:prstGeom prst="rect">
            <a:avLst/>
          </a:prstGeom>
          <a:noFill/>
        </p:spPr>
        <p:txBody>
          <a:bodyPr wrap="square" rtlCol="0">
            <a:spAutoFit/>
          </a:bodyPr>
          <a:lstStyle/>
          <a:p>
            <a:r>
              <a:rPr lang="en-US" sz="2000" dirty="0"/>
              <a:t>Question: Should you do over/under sampling to balance class labels?</a:t>
            </a:r>
          </a:p>
        </p:txBody>
      </p:sp>
      <p:pic>
        <p:nvPicPr>
          <p:cNvPr id="9" name="Picture 8" descr="A close-up of a message&#10;&#10;AI-generated content may be incorrect.">
            <a:extLst>
              <a:ext uri="{FF2B5EF4-FFF2-40B4-BE49-F238E27FC236}">
                <a16:creationId xmlns:a16="http://schemas.microsoft.com/office/drawing/2014/main" id="{95EB296D-34FE-675C-274F-8C332DFEE898}"/>
              </a:ext>
            </a:extLst>
          </p:cNvPr>
          <p:cNvPicPr>
            <a:picLocks noChangeAspect="1"/>
          </p:cNvPicPr>
          <p:nvPr/>
        </p:nvPicPr>
        <p:blipFill>
          <a:blip r:embed="rId7"/>
          <a:stretch>
            <a:fillRect/>
          </a:stretch>
        </p:blipFill>
        <p:spPr>
          <a:xfrm>
            <a:off x="493737" y="4846736"/>
            <a:ext cx="7772400" cy="113689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54E4D97-A98E-64F5-92B2-0301517EBE66}"/>
              </a:ext>
            </a:extLst>
          </p:cNvPr>
          <p:cNvPicPr>
            <a:picLocks noChangeAspect="1"/>
          </p:cNvPicPr>
          <p:nvPr/>
        </p:nvPicPr>
        <p:blipFill>
          <a:blip r:embed="rId8"/>
          <a:stretch>
            <a:fillRect/>
          </a:stretch>
        </p:blipFill>
        <p:spPr>
          <a:xfrm>
            <a:off x="609600" y="2960715"/>
            <a:ext cx="6775450" cy="1759478"/>
          </a:xfrm>
          <a:prstGeom prst="rect">
            <a:avLst/>
          </a:prstGeom>
        </p:spPr>
      </p:pic>
      <p:sp>
        <p:nvSpPr>
          <p:cNvPr id="12" name="TextBox 11">
            <a:extLst>
              <a:ext uri="{FF2B5EF4-FFF2-40B4-BE49-F238E27FC236}">
                <a16:creationId xmlns:a16="http://schemas.microsoft.com/office/drawing/2014/main" id="{90A40F28-FC34-239D-3C5F-C220ADA0A89D}"/>
              </a:ext>
            </a:extLst>
          </p:cNvPr>
          <p:cNvSpPr txBox="1"/>
          <p:nvPr/>
        </p:nvSpPr>
        <p:spPr>
          <a:xfrm>
            <a:off x="475469" y="6239614"/>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Be careful as can lead to calibration issues</a:t>
            </a:r>
          </a:p>
        </p:txBody>
      </p:sp>
    </p:spTree>
    <p:extLst>
      <p:ext uri="{BB962C8B-B14F-4D97-AF65-F5344CB8AC3E}">
        <p14:creationId xmlns:p14="http://schemas.microsoft.com/office/powerpoint/2010/main" val="1790895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67FE-C0ED-216F-3A0A-0F28A05A09A4}"/>
              </a:ext>
            </a:extLst>
          </p:cNvPr>
          <p:cNvSpPr>
            <a:spLocks noGrp="1"/>
          </p:cNvSpPr>
          <p:nvPr>
            <p:ph type="title"/>
          </p:nvPr>
        </p:nvSpPr>
        <p:spPr/>
        <p:txBody>
          <a:bodyPr/>
          <a:lstStyle/>
          <a:p>
            <a:r>
              <a:rPr lang="en-US" dirty="0"/>
              <a:t>Developing the model</a:t>
            </a:r>
          </a:p>
        </p:txBody>
      </p:sp>
      <p:sp>
        <p:nvSpPr>
          <p:cNvPr id="4" name="Slide Number Placeholder 3">
            <a:extLst>
              <a:ext uri="{FF2B5EF4-FFF2-40B4-BE49-F238E27FC236}">
                <a16:creationId xmlns:a16="http://schemas.microsoft.com/office/drawing/2014/main" id="{191C6039-AE24-9CE9-2D35-3A9B4FE8BA8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39</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B9E6874F-CCC8-4719-3795-16D73F0419F9}"/>
              </a:ext>
            </a:extLst>
          </p:cNvPr>
          <p:cNvGraphicFramePr/>
          <p:nvPr>
            <p:extLst>
              <p:ext uri="{D42A27DB-BD31-4B8C-83A1-F6EECF244321}">
                <p14:modId xmlns:p14="http://schemas.microsoft.com/office/powerpoint/2010/main" val="779124697"/>
              </p:ext>
            </p:extLst>
          </p:nvPr>
        </p:nvGraphicFramePr>
        <p:xfrm>
          <a:off x="640356" y="387761"/>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cikit Learn Train test Split Cross Validation | TDS Archive">
            <a:extLst>
              <a:ext uri="{FF2B5EF4-FFF2-40B4-BE49-F238E27FC236}">
                <a16:creationId xmlns:a16="http://schemas.microsoft.com/office/drawing/2014/main" id="{9D34C8DF-9649-E31A-EBDF-AB1D40C87C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01" t="-300" r="12500" b="38879"/>
          <a:stretch>
            <a:fillRect/>
          </a:stretch>
        </p:blipFill>
        <p:spPr bwMode="auto">
          <a:xfrm>
            <a:off x="381000" y="3276600"/>
            <a:ext cx="8193062" cy="2920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7D455B-2FD6-F945-E43D-14F16BFC7CAD}"/>
              </a:ext>
            </a:extLst>
          </p:cNvPr>
          <p:cNvSpPr txBox="1"/>
          <p:nvPr/>
        </p:nvSpPr>
        <p:spPr>
          <a:xfrm>
            <a:off x="493738" y="1964971"/>
            <a:ext cx="8193062"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Splitting the labelled data into disjoint sets:</a:t>
            </a:r>
          </a:p>
          <a:p>
            <a:pPr marL="285750" indent="-285750">
              <a:buFont typeface="Arial" panose="020B0604020202020204" pitchFamily="34" charset="0"/>
              <a:buChar char="•"/>
            </a:pPr>
            <a:r>
              <a:rPr lang="en-US" sz="2000" dirty="0"/>
              <a:t>Training: Used to develop the model (using cross validation)</a:t>
            </a:r>
          </a:p>
          <a:p>
            <a:pPr marL="285750" indent="-285750">
              <a:buFont typeface="Arial" panose="020B0604020202020204" pitchFamily="34" charset="0"/>
              <a:buChar char="•"/>
            </a:pPr>
            <a:r>
              <a:rPr lang="en-US" sz="2000" dirty="0"/>
              <a:t>Testing: Used to internally evaluate the model</a:t>
            </a:r>
          </a:p>
        </p:txBody>
      </p:sp>
      <p:sp>
        <p:nvSpPr>
          <p:cNvPr id="8" name="TextBox 7">
            <a:extLst>
              <a:ext uri="{FF2B5EF4-FFF2-40B4-BE49-F238E27FC236}">
                <a16:creationId xmlns:a16="http://schemas.microsoft.com/office/drawing/2014/main" id="{020F464A-FD50-01DE-3BA0-BD1E765C800A}"/>
              </a:ext>
            </a:extLst>
          </p:cNvPr>
          <p:cNvSpPr txBox="1"/>
          <p:nvPr/>
        </p:nvSpPr>
        <p:spPr>
          <a:xfrm>
            <a:off x="152400" y="6178490"/>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Cross validation is used to evaluate different hyperparameters</a:t>
            </a:r>
          </a:p>
        </p:txBody>
      </p:sp>
    </p:spTree>
    <p:extLst>
      <p:ext uri="{BB962C8B-B14F-4D97-AF65-F5344CB8AC3E}">
        <p14:creationId xmlns:p14="http://schemas.microsoft.com/office/powerpoint/2010/main" val="308724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1454052777"/>
              </p:ext>
            </p:extLst>
          </p:nvPr>
        </p:nvGraphicFramePr>
        <p:xfrm>
          <a:off x="381000" y="1219200"/>
          <a:ext cx="8382000" cy="393858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 </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 (Jenna)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Live demo: Using R to implement and explore a single or network study (Egill)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4058760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A52B-DFF3-B364-F59A-9EAD5D7CD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2206D-E179-3EC0-A725-D8CFFD4A5C76}"/>
              </a:ext>
            </a:extLst>
          </p:cNvPr>
          <p:cNvSpPr>
            <a:spLocks noGrp="1"/>
          </p:cNvSpPr>
          <p:nvPr>
            <p:ph type="title"/>
          </p:nvPr>
        </p:nvSpPr>
        <p:spPr/>
        <p:txBody>
          <a:bodyPr/>
          <a:lstStyle/>
          <a:p>
            <a:r>
              <a:rPr lang="en-US" dirty="0"/>
              <a:t>Developing the model</a:t>
            </a:r>
          </a:p>
        </p:txBody>
      </p:sp>
      <p:sp>
        <p:nvSpPr>
          <p:cNvPr id="4" name="Slide Number Placeholder 3">
            <a:extLst>
              <a:ext uri="{FF2B5EF4-FFF2-40B4-BE49-F238E27FC236}">
                <a16:creationId xmlns:a16="http://schemas.microsoft.com/office/drawing/2014/main" id="{F3F2E758-B564-9BC4-D0EB-4B8E0A1C246D}"/>
              </a:ext>
            </a:extLst>
          </p:cNvPr>
          <p:cNvSpPr>
            <a:spLocks noGrp="1"/>
          </p:cNvSpPr>
          <p:nvPr>
            <p:ph type="sldNum" idx="12"/>
          </p:nvPr>
        </p:nvSpPr>
        <p:spPr>
          <a:xfrm>
            <a:off x="7010401" y="6492875"/>
            <a:ext cx="2133599" cy="365125"/>
          </a:xfr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40</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5B9BCBF9-26BA-C88D-8B7E-B0A4F0F4855C}"/>
              </a:ext>
            </a:extLst>
          </p:cNvPr>
          <p:cNvGraphicFramePr/>
          <p:nvPr>
            <p:extLst>
              <p:ext uri="{D42A27DB-BD31-4B8C-83A1-F6EECF244321}">
                <p14:modId xmlns:p14="http://schemas.microsoft.com/office/powerpoint/2010/main" val="59150595"/>
              </p:ext>
            </p:extLst>
          </p:nvPr>
        </p:nvGraphicFramePr>
        <p:xfrm>
          <a:off x="640356" y="387761"/>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86BCEE1-0ABB-7CAF-0309-95076646D83B}"/>
              </a:ext>
            </a:extLst>
          </p:cNvPr>
          <p:cNvSpPr/>
          <p:nvPr/>
        </p:nvSpPr>
        <p:spPr>
          <a:xfrm>
            <a:off x="1019116" y="1902495"/>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86A53F-AE25-29BE-155B-8BADD48EB7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5400" y="2472358"/>
            <a:ext cx="3015863" cy="1295274"/>
          </a:xfrm>
          <a:prstGeom prst="rect">
            <a:avLst/>
          </a:prstGeom>
        </p:spPr>
      </p:pic>
      <p:sp>
        <p:nvSpPr>
          <p:cNvPr id="8" name="Rectangle 7">
            <a:extLst>
              <a:ext uri="{FF2B5EF4-FFF2-40B4-BE49-F238E27FC236}">
                <a16:creationId xmlns:a16="http://schemas.microsoft.com/office/drawing/2014/main" id="{A28A2A79-E6FA-F39A-8ADA-B81D3AC7B984}"/>
              </a:ext>
            </a:extLst>
          </p:cNvPr>
          <p:cNvSpPr/>
          <p:nvPr/>
        </p:nvSpPr>
        <p:spPr>
          <a:xfrm>
            <a:off x="1019116" y="1910110"/>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1416A0-E0AD-8514-C6D3-936F8634EE3D}"/>
              </a:ext>
            </a:extLst>
          </p:cNvPr>
          <p:cNvSpPr txBox="1"/>
          <p:nvPr/>
        </p:nvSpPr>
        <p:spPr>
          <a:xfrm>
            <a:off x="1316598" y="1844598"/>
            <a:ext cx="3062890" cy="369332"/>
          </a:xfrm>
          <a:prstGeom prst="rect">
            <a:avLst/>
          </a:prstGeom>
          <a:noFill/>
        </p:spPr>
        <p:txBody>
          <a:bodyPr wrap="square" rtlCol="0">
            <a:spAutoFit/>
          </a:bodyPr>
          <a:lstStyle/>
          <a:p>
            <a:r>
              <a:rPr lang="en-US" dirty="0"/>
              <a:t>Regularized Logistic Regression</a:t>
            </a:r>
          </a:p>
        </p:txBody>
      </p:sp>
      <p:sp>
        <p:nvSpPr>
          <p:cNvPr id="10" name="Rectangle 9">
            <a:extLst>
              <a:ext uri="{FF2B5EF4-FFF2-40B4-BE49-F238E27FC236}">
                <a16:creationId xmlns:a16="http://schemas.microsoft.com/office/drawing/2014/main" id="{DC07353C-7363-901D-92D6-1E5E9F89205D}"/>
              </a:ext>
            </a:extLst>
          </p:cNvPr>
          <p:cNvSpPr/>
          <p:nvPr/>
        </p:nvSpPr>
        <p:spPr>
          <a:xfrm>
            <a:off x="4800870" y="1902495"/>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CAD4BE-91C3-B370-97CD-93A094A741C9}"/>
              </a:ext>
            </a:extLst>
          </p:cNvPr>
          <p:cNvSpPr/>
          <p:nvPr/>
        </p:nvSpPr>
        <p:spPr>
          <a:xfrm>
            <a:off x="4800870" y="1910110"/>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7C41BB-1B03-F12B-2762-2E1442FA1884}"/>
              </a:ext>
            </a:extLst>
          </p:cNvPr>
          <p:cNvSpPr txBox="1"/>
          <p:nvPr/>
        </p:nvSpPr>
        <p:spPr>
          <a:xfrm>
            <a:off x="4767973" y="1844598"/>
            <a:ext cx="3354391" cy="369332"/>
          </a:xfrm>
          <a:prstGeom prst="rect">
            <a:avLst/>
          </a:prstGeom>
          <a:noFill/>
        </p:spPr>
        <p:txBody>
          <a:bodyPr wrap="square" rtlCol="0">
            <a:spAutoFit/>
          </a:bodyPr>
          <a:lstStyle/>
          <a:p>
            <a:pPr algn="ctr"/>
            <a:r>
              <a:rPr lang="en-US"/>
              <a:t>Random Forest</a:t>
            </a:r>
            <a:endParaRPr lang="en-US" dirty="0"/>
          </a:p>
        </p:txBody>
      </p:sp>
      <p:sp>
        <p:nvSpPr>
          <p:cNvPr id="13" name="Rectangle 12">
            <a:extLst>
              <a:ext uri="{FF2B5EF4-FFF2-40B4-BE49-F238E27FC236}">
                <a16:creationId xmlns:a16="http://schemas.microsoft.com/office/drawing/2014/main" id="{5946D376-ADE4-FD11-D6BC-457C916DE373}"/>
              </a:ext>
            </a:extLst>
          </p:cNvPr>
          <p:cNvSpPr/>
          <p:nvPr/>
        </p:nvSpPr>
        <p:spPr>
          <a:xfrm>
            <a:off x="1037196" y="4229099"/>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2D24BE-1C4F-3D13-67BC-51EC40C48ED0}"/>
              </a:ext>
            </a:extLst>
          </p:cNvPr>
          <p:cNvSpPr/>
          <p:nvPr/>
        </p:nvSpPr>
        <p:spPr>
          <a:xfrm>
            <a:off x="1037196" y="4224734"/>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97D36C-2F82-676A-3A1B-F5ED372F64BA}"/>
              </a:ext>
            </a:extLst>
          </p:cNvPr>
          <p:cNvSpPr txBox="1"/>
          <p:nvPr/>
        </p:nvSpPr>
        <p:spPr>
          <a:xfrm>
            <a:off x="1316598" y="4178653"/>
            <a:ext cx="3062890" cy="369332"/>
          </a:xfrm>
          <a:prstGeom prst="rect">
            <a:avLst/>
          </a:prstGeom>
          <a:noFill/>
        </p:spPr>
        <p:txBody>
          <a:bodyPr wrap="square" rtlCol="0">
            <a:spAutoFit/>
          </a:bodyPr>
          <a:lstStyle/>
          <a:p>
            <a:r>
              <a:rPr lang="en-US" dirty="0"/>
              <a:t>Gradient Boosting Machines</a:t>
            </a:r>
          </a:p>
        </p:txBody>
      </p:sp>
      <p:pic>
        <p:nvPicPr>
          <p:cNvPr id="16" name="Picture 15">
            <a:extLst>
              <a:ext uri="{FF2B5EF4-FFF2-40B4-BE49-F238E27FC236}">
                <a16:creationId xmlns:a16="http://schemas.microsoft.com/office/drawing/2014/main" id="{CC64D723-7D08-D732-319A-0523FB027E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0897" y="2215773"/>
            <a:ext cx="2732800" cy="1871153"/>
          </a:xfrm>
          <a:prstGeom prst="rect">
            <a:avLst/>
          </a:prstGeom>
        </p:spPr>
      </p:pic>
      <p:pic>
        <p:nvPicPr>
          <p:cNvPr id="17" name="Picture 16">
            <a:extLst>
              <a:ext uri="{FF2B5EF4-FFF2-40B4-BE49-F238E27FC236}">
                <a16:creationId xmlns:a16="http://schemas.microsoft.com/office/drawing/2014/main" id="{9A877EC3-9A9C-D7D7-5BF0-8EF6BFC005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6660" y="4738044"/>
            <a:ext cx="3196295" cy="1585112"/>
          </a:xfrm>
          <a:prstGeom prst="rect">
            <a:avLst/>
          </a:prstGeom>
        </p:spPr>
      </p:pic>
      <p:sp>
        <p:nvSpPr>
          <p:cNvPr id="18" name="TextBox 17">
            <a:extLst>
              <a:ext uri="{FF2B5EF4-FFF2-40B4-BE49-F238E27FC236}">
                <a16:creationId xmlns:a16="http://schemas.microsoft.com/office/drawing/2014/main" id="{8DBFB57D-5889-F95B-6F87-FE44ADB98443}"/>
              </a:ext>
            </a:extLst>
          </p:cNvPr>
          <p:cNvSpPr txBox="1"/>
          <p:nvPr/>
        </p:nvSpPr>
        <p:spPr>
          <a:xfrm>
            <a:off x="4767973" y="4229099"/>
            <a:ext cx="3354391" cy="2462213"/>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
        <p:nvSpPr>
          <p:cNvPr id="19" name="TextBox 18">
            <a:extLst>
              <a:ext uri="{FF2B5EF4-FFF2-40B4-BE49-F238E27FC236}">
                <a16:creationId xmlns:a16="http://schemas.microsoft.com/office/drawing/2014/main" id="{5CAA346D-0847-4618-A548-528EBD051795}"/>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If you are not time constrained, try different classifiers</a:t>
            </a:r>
          </a:p>
        </p:txBody>
      </p:sp>
    </p:spTree>
    <p:extLst>
      <p:ext uri="{BB962C8B-B14F-4D97-AF65-F5344CB8AC3E}">
        <p14:creationId xmlns:p14="http://schemas.microsoft.com/office/powerpoint/2010/main" val="4127867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A74E-980B-6537-972E-0E5821AEF927}"/>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1186F577-6C73-3025-7F07-836E0177221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41</a:t>
            </a:fld>
            <a:endParaRPr lang="en-US" sz="1200" dirty="0">
              <a:solidFill>
                <a:srgbClr val="20425A"/>
              </a:solidFill>
              <a:latin typeface="Calibri"/>
              <a:ea typeface="Calibri"/>
              <a:cs typeface="Calibri"/>
              <a:sym typeface="Calibri"/>
            </a:endParaRPr>
          </a:p>
        </p:txBody>
      </p:sp>
      <p:sp>
        <p:nvSpPr>
          <p:cNvPr id="6" name="TextBox 5">
            <a:extLst>
              <a:ext uri="{FF2B5EF4-FFF2-40B4-BE49-F238E27FC236}">
                <a16:creationId xmlns:a16="http://schemas.microsoft.com/office/drawing/2014/main" id="{2A8FAAED-6068-7570-BBC7-9C6F7D0BA02C}"/>
              </a:ext>
            </a:extLst>
          </p:cNvPr>
          <p:cNvSpPr txBox="1"/>
          <p:nvPr/>
        </p:nvSpPr>
        <p:spPr>
          <a:xfrm>
            <a:off x="734400" y="2736502"/>
            <a:ext cx="7891075" cy="1384995"/>
          </a:xfrm>
          <a:prstGeom prst="rect">
            <a:avLst/>
          </a:prstGeom>
          <a:noFill/>
        </p:spPr>
        <p:txBody>
          <a:bodyPr wrap="square">
            <a:spAutoFit/>
          </a:bodyPr>
          <a:lstStyle/>
          <a:p>
            <a:r>
              <a:rPr lang="en-US" sz="1400" dirty="0"/>
              <a:t>What makes a good model?</a:t>
            </a:r>
          </a:p>
          <a:p>
            <a:endParaRPr lang="en-US" sz="1400" dirty="0"/>
          </a:p>
          <a:p>
            <a:r>
              <a:rPr lang="en-US" sz="1400" b="1" u="sng" dirty="0"/>
              <a:t>Discrimination</a:t>
            </a:r>
            <a:r>
              <a:rPr lang="en-US" sz="1400" dirty="0"/>
              <a:t>: differentiates between those with and without the event, i.e. predicts higher probabilities for those with the event compared to those who don’t experience the event</a:t>
            </a:r>
          </a:p>
          <a:p>
            <a:endParaRPr lang="en-US" sz="1400" dirty="0"/>
          </a:p>
          <a:p>
            <a:r>
              <a:rPr lang="en-US" sz="1400" b="1" u="sng" dirty="0"/>
              <a:t>Calibration: </a:t>
            </a:r>
            <a:r>
              <a:rPr lang="en-US" sz="1400" dirty="0"/>
              <a:t>estimated probabilities are close to the observed frequency</a:t>
            </a:r>
            <a:endParaRPr lang="en-US" sz="1400" b="1" u="sng" dirty="0"/>
          </a:p>
        </p:txBody>
      </p:sp>
      <p:graphicFrame>
        <p:nvGraphicFramePr>
          <p:cNvPr id="7" name="Diagram 6">
            <a:extLst>
              <a:ext uri="{FF2B5EF4-FFF2-40B4-BE49-F238E27FC236}">
                <a16:creationId xmlns:a16="http://schemas.microsoft.com/office/drawing/2014/main" id="{D46A5903-137B-A1DA-9E69-29D99751170D}"/>
              </a:ext>
            </a:extLst>
          </p:cNvPr>
          <p:cNvGraphicFramePr/>
          <p:nvPr>
            <p:extLst>
              <p:ext uri="{D42A27DB-BD31-4B8C-83A1-F6EECF244321}">
                <p14:modId xmlns:p14="http://schemas.microsoft.com/office/powerpoint/2010/main" val="3238674451"/>
              </p:ext>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38059F1-CF8F-2582-A20D-F692C4952829}"/>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Use standard performance metrics to enable comparison</a:t>
            </a:r>
          </a:p>
        </p:txBody>
      </p:sp>
      <p:pic>
        <p:nvPicPr>
          <p:cNvPr id="6146" name="Picture 2" descr="Evaluation Metrics For Classification Model">
            <a:extLst>
              <a:ext uri="{FF2B5EF4-FFF2-40B4-BE49-F238E27FC236}">
                <a16:creationId xmlns:a16="http://schemas.microsoft.com/office/drawing/2014/main" id="{DA249948-3EC6-F9AA-3D5D-8A8164843B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3366" y="4121496"/>
            <a:ext cx="2943883" cy="21205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C Curve and AUC: Evaluating Model Performance | by İlyurek Kılıç | Medium">
            <a:extLst>
              <a:ext uri="{FF2B5EF4-FFF2-40B4-BE49-F238E27FC236}">
                <a16:creationId xmlns:a16="http://schemas.microsoft.com/office/drawing/2014/main" id="{ABE967DC-972F-6DF7-331D-819A9F47AA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62" y="4242935"/>
            <a:ext cx="1999114" cy="19991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alibration plots in SAS - The DO Loop">
            <a:extLst>
              <a:ext uri="{FF2B5EF4-FFF2-40B4-BE49-F238E27FC236}">
                <a16:creationId xmlns:a16="http://schemas.microsoft.com/office/drawing/2014/main" id="{6AD66F1F-937C-9B40-65FC-4A6E8B1112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3577" y="4457136"/>
            <a:ext cx="233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0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7AE10-6A12-0429-B1CF-D27D8CDE8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955C4-6449-43F6-6E3A-9BFB111C8CEE}"/>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36C3EC47-3218-E4A8-0624-468B1C9E151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42</a:t>
            </a:fld>
            <a:endParaRPr lang="en-US" sz="1200" dirty="0">
              <a:solidFill>
                <a:srgbClr val="20425A"/>
              </a:solidFill>
              <a:latin typeface="Calibri"/>
              <a:ea typeface="Calibri"/>
              <a:cs typeface="Calibri"/>
              <a:sym typeface="Calibri"/>
            </a:endParaRPr>
          </a:p>
        </p:txBody>
      </p:sp>
      <p:graphicFrame>
        <p:nvGraphicFramePr>
          <p:cNvPr id="7" name="Diagram 6">
            <a:extLst>
              <a:ext uri="{FF2B5EF4-FFF2-40B4-BE49-F238E27FC236}">
                <a16:creationId xmlns:a16="http://schemas.microsoft.com/office/drawing/2014/main" id="{9BA4077F-4765-9BE3-7218-17F44BA2F2BE}"/>
              </a:ext>
            </a:extLst>
          </p:cNvPr>
          <p:cNvGraphicFramePr/>
          <p:nvPr>
            <p:extLst>
              <p:ext uri="{D42A27DB-BD31-4B8C-83A1-F6EECF244321}">
                <p14:modId xmlns:p14="http://schemas.microsoft.com/office/powerpoint/2010/main" val="1402623530"/>
              </p:ext>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cikit Learn Train test Split Cross Validation | TDS Archive">
            <a:extLst>
              <a:ext uri="{FF2B5EF4-FFF2-40B4-BE49-F238E27FC236}">
                <a16:creationId xmlns:a16="http://schemas.microsoft.com/office/drawing/2014/main" id="{C0034CC9-2D14-6B65-AB90-DCA097AC70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01" t="-300" r="12500" b="38879"/>
          <a:stretch>
            <a:fillRect/>
          </a:stretch>
        </p:blipFill>
        <p:spPr bwMode="auto">
          <a:xfrm>
            <a:off x="3516330" y="2475051"/>
            <a:ext cx="5627670" cy="20059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5AE67E-FC39-D641-E984-05044FB835D7}"/>
              </a:ext>
            </a:extLst>
          </p:cNvPr>
          <p:cNvSpPr txBox="1"/>
          <p:nvPr/>
        </p:nvSpPr>
        <p:spPr>
          <a:xfrm>
            <a:off x="591331" y="2464475"/>
            <a:ext cx="2924999" cy="2031325"/>
          </a:xfrm>
          <a:prstGeom prst="rect">
            <a:avLst/>
          </a:prstGeom>
          <a:noFill/>
        </p:spPr>
        <p:txBody>
          <a:bodyPr wrap="square" rtlCol="0">
            <a:spAutoFit/>
          </a:bodyPr>
          <a:lstStyle/>
          <a:p>
            <a:r>
              <a:rPr lang="en-US" sz="1800" dirty="0"/>
              <a:t>We held out some of the labelled data into the testing set – we can then apply the model to those patients and compare the predicted risk with the truth outcome status.</a:t>
            </a:r>
          </a:p>
        </p:txBody>
      </p:sp>
      <p:sp>
        <p:nvSpPr>
          <p:cNvPr id="8" name="TextBox 7">
            <a:extLst>
              <a:ext uri="{FF2B5EF4-FFF2-40B4-BE49-F238E27FC236}">
                <a16:creationId xmlns:a16="http://schemas.microsoft.com/office/drawing/2014/main" id="{893139CD-568B-2F40-22C3-320870D8A86D}"/>
              </a:ext>
            </a:extLst>
          </p:cNvPr>
          <p:cNvSpPr txBox="1"/>
          <p:nvPr/>
        </p:nvSpPr>
        <p:spPr>
          <a:xfrm>
            <a:off x="728856" y="6008827"/>
            <a:ext cx="77724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BP: Should always do some form of internal validation (CV, leave-one-out, bootstrapping or using a test set).</a:t>
            </a:r>
          </a:p>
        </p:txBody>
      </p:sp>
    </p:spTree>
    <p:extLst>
      <p:ext uri="{BB962C8B-B14F-4D97-AF65-F5344CB8AC3E}">
        <p14:creationId xmlns:p14="http://schemas.microsoft.com/office/powerpoint/2010/main" val="120583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EA5EB-24B8-A32E-87A9-67D1BA0C0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F86D1-7E5F-4D29-9677-A230323AD05D}"/>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23BB6F83-C07C-2D83-E549-E3DB3B7CF730}"/>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43</a:t>
            </a:fld>
            <a:endParaRPr lang="en-US" sz="1200" dirty="0">
              <a:solidFill>
                <a:srgbClr val="20425A"/>
              </a:solidFill>
              <a:latin typeface="Calibri"/>
              <a:ea typeface="Calibri"/>
              <a:cs typeface="Calibri"/>
              <a:sym typeface="Calibri"/>
            </a:endParaRPr>
          </a:p>
        </p:txBody>
      </p:sp>
      <p:sp>
        <p:nvSpPr>
          <p:cNvPr id="3" name="TextBox 2">
            <a:extLst>
              <a:ext uri="{FF2B5EF4-FFF2-40B4-BE49-F238E27FC236}">
                <a16:creationId xmlns:a16="http://schemas.microsoft.com/office/drawing/2014/main" id="{821F3CE3-4691-536A-95ED-E03BD5965C00}"/>
              </a:ext>
            </a:extLst>
          </p:cNvPr>
          <p:cNvSpPr txBox="1"/>
          <p:nvPr/>
        </p:nvSpPr>
        <p:spPr>
          <a:xfrm>
            <a:off x="1616843" y="2286000"/>
            <a:ext cx="5847443" cy="332398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graphicFrame>
        <p:nvGraphicFramePr>
          <p:cNvPr id="5" name="Diagram 4">
            <a:extLst>
              <a:ext uri="{FF2B5EF4-FFF2-40B4-BE49-F238E27FC236}">
                <a16:creationId xmlns:a16="http://schemas.microsoft.com/office/drawing/2014/main" id="{41304753-CEE9-4FAA-1956-90F30FB98AAE}"/>
              </a:ext>
            </a:extLst>
          </p:cNvPr>
          <p:cNvGraphicFramePr/>
          <p:nvPr>
            <p:extLst>
              <p:ext uri="{D42A27DB-BD31-4B8C-83A1-F6EECF244321}">
                <p14:modId xmlns:p14="http://schemas.microsoft.com/office/powerpoint/2010/main" val="3924835206"/>
              </p:ext>
            </p:extLst>
          </p:nvPr>
        </p:nvGraphicFramePr>
        <p:xfrm>
          <a:off x="422887" y="648858"/>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n 7">
            <a:extLst>
              <a:ext uri="{FF2B5EF4-FFF2-40B4-BE49-F238E27FC236}">
                <a16:creationId xmlns:a16="http://schemas.microsoft.com/office/drawing/2014/main" id="{683B71C8-8E08-D00C-BD6C-8372372DDC02}"/>
              </a:ext>
            </a:extLst>
          </p:cNvPr>
          <p:cNvSpPr/>
          <p:nvPr/>
        </p:nvSpPr>
        <p:spPr>
          <a:xfrm>
            <a:off x="4872406" y="3761957"/>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Can 8">
            <a:extLst>
              <a:ext uri="{FF2B5EF4-FFF2-40B4-BE49-F238E27FC236}">
                <a16:creationId xmlns:a16="http://schemas.microsoft.com/office/drawing/2014/main" id="{B9BBBE5C-D969-F6FF-CE1E-99075F9D7CCD}"/>
              </a:ext>
            </a:extLst>
          </p:cNvPr>
          <p:cNvSpPr/>
          <p:nvPr/>
        </p:nvSpPr>
        <p:spPr>
          <a:xfrm>
            <a:off x="4889446" y="4290075"/>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Can 9">
            <a:extLst>
              <a:ext uri="{FF2B5EF4-FFF2-40B4-BE49-F238E27FC236}">
                <a16:creationId xmlns:a16="http://schemas.microsoft.com/office/drawing/2014/main" id="{51D620B2-8924-4ACA-ADE0-E59306145BCB}"/>
              </a:ext>
            </a:extLst>
          </p:cNvPr>
          <p:cNvSpPr/>
          <p:nvPr/>
        </p:nvSpPr>
        <p:spPr>
          <a:xfrm>
            <a:off x="4889446" y="4833442"/>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Can 10">
            <a:extLst>
              <a:ext uri="{FF2B5EF4-FFF2-40B4-BE49-F238E27FC236}">
                <a16:creationId xmlns:a16="http://schemas.microsoft.com/office/drawing/2014/main" id="{40C5C11A-499D-30E2-3E58-557270540E2A}"/>
              </a:ext>
            </a:extLst>
          </p:cNvPr>
          <p:cNvSpPr/>
          <p:nvPr/>
        </p:nvSpPr>
        <p:spPr>
          <a:xfrm>
            <a:off x="1956082" y="4300219"/>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C9E233AB-BE09-9E74-81F7-9A735112ACC7}"/>
              </a:ext>
            </a:extLst>
          </p:cNvPr>
          <p:cNvSpPr/>
          <p:nvPr/>
        </p:nvSpPr>
        <p:spPr>
          <a:xfrm>
            <a:off x="2933514" y="4336787"/>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13" name="Straight Arrow Connector 12">
            <a:extLst>
              <a:ext uri="{FF2B5EF4-FFF2-40B4-BE49-F238E27FC236}">
                <a16:creationId xmlns:a16="http://schemas.microsoft.com/office/drawing/2014/main" id="{30432235-C86D-49AF-A2E9-3AEF8CDF5078}"/>
              </a:ext>
            </a:extLst>
          </p:cNvPr>
          <p:cNvCxnSpPr/>
          <p:nvPr/>
        </p:nvCxnSpPr>
        <p:spPr>
          <a:xfrm flipV="1">
            <a:off x="4260338" y="4017808"/>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E34143-1897-8837-BE94-D5096943D9DB}"/>
              </a:ext>
            </a:extLst>
          </p:cNvPr>
          <p:cNvCxnSpPr/>
          <p:nvPr/>
        </p:nvCxnSpPr>
        <p:spPr>
          <a:xfrm>
            <a:off x="4267390" y="4669732"/>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C5D6F1-687E-5D28-441B-AB669D84AF21}"/>
              </a:ext>
            </a:extLst>
          </p:cNvPr>
          <p:cNvCxnSpPr/>
          <p:nvPr/>
        </p:nvCxnSpPr>
        <p:spPr>
          <a:xfrm>
            <a:off x="4229934" y="4565958"/>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DB198C-426A-EAF2-A35E-F477C7761565}"/>
              </a:ext>
            </a:extLst>
          </p:cNvPr>
          <p:cNvCxnSpPr/>
          <p:nvPr/>
        </p:nvCxnSpPr>
        <p:spPr>
          <a:xfrm>
            <a:off x="2443012" y="4563919"/>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E96717-28D0-EFE1-F25A-7E9D68C89C27}"/>
              </a:ext>
            </a:extLst>
          </p:cNvPr>
          <p:cNvSpPr/>
          <p:nvPr/>
        </p:nvSpPr>
        <p:spPr>
          <a:xfrm>
            <a:off x="1850144" y="3682529"/>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060EC6-3BBE-F952-0F13-03A0F088166C}"/>
              </a:ext>
            </a:extLst>
          </p:cNvPr>
          <p:cNvSpPr/>
          <p:nvPr/>
        </p:nvSpPr>
        <p:spPr>
          <a:xfrm>
            <a:off x="4137274" y="3690387"/>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1A9B02-72C6-B042-44D7-7AF753B7E80D}"/>
              </a:ext>
            </a:extLst>
          </p:cNvPr>
          <p:cNvSpPr/>
          <p:nvPr/>
        </p:nvSpPr>
        <p:spPr>
          <a:xfrm>
            <a:off x="5783831" y="3700531"/>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446A02-5AE8-B67B-FA6D-CA3A43B648B0}"/>
              </a:ext>
            </a:extLst>
          </p:cNvPr>
          <p:cNvSpPr txBox="1"/>
          <p:nvPr/>
        </p:nvSpPr>
        <p:spPr>
          <a:xfrm>
            <a:off x="1865359" y="3624828"/>
            <a:ext cx="2160240" cy="369332"/>
          </a:xfrm>
          <a:prstGeom prst="rect">
            <a:avLst/>
          </a:prstGeom>
          <a:noFill/>
        </p:spPr>
        <p:txBody>
          <a:bodyPr wrap="square" rtlCol="0">
            <a:spAutoFit/>
          </a:bodyPr>
          <a:lstStyle/>
          <a:p>
            <a:r>
              <a:rPr lang="en-US"/>
              <a:t>Train</a:t>
            </a:r>
            <a:endParaRPr lang="en-US" dirty="0"/>
          </a:p>
        </p:txBody>
      </p:sp>
      <p:sp>
        <p:nvSpPr>
          <p:cNvPr id="21" name="TextBox 20">
            <a:extLst>
              <a:ext uri="{FF2B5EF4-FFF2-40B4-BE49-F238E27FC236}">
                <a16:creationId xmlns:a16="http://schemas.microsoft.com/office/drawing/2014/main" id="{F82C02EB-57E1-AA57-0FEC-2F10430C830E}"/>
              </a:ext>
            </a:extLst>
          </p:cNvPr>
          <p:cNvSpPr txBox="1"/>
          <p:nvPr/>
        </p:nvSpPr>
        <p:spPr>
          <a:xfrm>
            <a:off x="4136087" y="3648942"/>
            <a:ext cx="2160240" cy="369332"/>
          </a:xfrm>
          <a:prstGeom prst="rect">
            <a:avLst/>
          </a:prstGeom>
          <a:noFill/>
        </p:spPr>
        <p:txBody>
          <a:bodyPr wrap="square" rtlCol="0">
            <a:spAutoFit/>
          </a:bodyPr>
          <a:lstStyle/>
          <a:p>
            <a:r>
              <a:rPr lang="en-US" dirty="0"/>
              <a:t>Apply</a:t>
            </a:r>
          </a:p>
        </p:txBody>
      </p:sp>
      <p:sp>
        <p:nvSpPr>
          <p:cNvPr id="22" name="TextBox 21">
            <a:extLst>
              <a:ext uri="{FF2B5EF4-FFF2-40B4-BE49-F238E27FC236}">
                <a16:creationId xmlns:a16="http://schemas.microsoft.com/office/drawing/2014/main" id="{A024B4F5-BF14-92ED-37BE-7F739281B30F}"/>
              </a:ext>
            </a:extLst>
          </p:cNvPr>
          <p:cNvSpPr txBox="1"/>
          <p:nvPr/>
        </p:nvSpPr>
        <p:spPr>
          <a:xfrm>
            <a:off x="5817735" y="3682529"/>
            <a:ext cx="2160240" cy="369332"/>
          </a:xfrm>
          <a:prstGeom prst="rect">
            <a:avLst/>
          </a:prstGeom>
          <a:noFill/>
        </p:spPr>
        <p:txBody>
          <a:bodyPr wrap="square" rtlCol="0">
            <a:spAutoFit/>
          </a:bodyPr>
          <a:lstStyle/>
          <a:p>
            <a:r>
              <a:rPr lang="en-US" dirty="0"/>
              <a:t>Evaluate</a:t>
            </a:r>
          </a:p>
        </p:txBody>
      </p:sp>
      <p:sp>
        <p:nvSpPr>
          <p:cNvPr id="23" name="Rectangle 22">
            <a:extLst>
              <a:ext uri="{FF2B5EF4-FFF2-40B4-BE49-F238E27FC236}">
                <a16:creationId xmlns:a16="http://schemas.microsoft.com/office/drawing/2014/main" id="{3B7D91A5-4567-AC47-2262-C2A38E67866A}"/>
              </a:ext>
            </a:extLst>
          </p:cNvPr>
          <p:cNvSpPr/>
          <p:nvPr/>
        </p:nvSpPr>
        <p:spPr>
          <a:xfrm>
            <a:off x="5911252" y="4103673"/>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24" name="Rectangle 23">
            <a:extLst>
              <a:ext uri="{FF2B5EF4-FFF2-40B4-BE49-F238E27FC236}">
                <a16:creationId xmlns:a16="http://schemas.microsoft.com/office/drawing/2014/main" id="{53DA7A1F-E5F8-66F9-F869-1FE18A7E369B}"/>
              </a:ext>
            </a:extLst>
          </p:cNvPr>
          <p:cNvSpPr/>
          <p:nvPr/>
        </p:nvSpPr>
        <p:spPr>
          <a:xfrm>
            <a:off x="5911252" y="4495618"/>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25" name="Rectangle 24">
            <a:extLst>
              <a:ext uri="{FF2B5EF4-FFF2-40B4-BE49-F238E27FC236}">
                <a16:creationId xmlns:a16="http://schemas.microsoft.com/office/drawing/2014/main" id="{19BD0FCA-D398-C9F1-D549-336017B88D1B}"/>
              </a:ext>
            </a:extLst>
          </p:cNvPr>
          <p:cNvSpPr/>
          <p:nvPr/>
        </p:nvSpPr>
        <p:spPr>
          <a:xfrm>
            <a:off x="5902417" y="4916947"/>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26" name="Straight Arrow Connector 25">
            <a:extLst>
              <a:ext uri="{FF2B5EF4-FFF2-40B4-BE49-F238E27FC236}">
                <a16:creationId xmlns:a16="http://schemas.microsoft.com/office/drawing/2014/main" id="{1668C91E-DAFC-B9BB-4704-222DE6B188D5}"/>
              </a:ext>
            </a:extLst>
          </p:cNvPr>
          <p:cNvCxnSpPr/>
          <p:nvPr/>
        </p:nvCxnSpPr>
        <p:spPr>
          <a:xfrm flipV="1">
            <a:off x="5292392" y="411829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A3A51B3-7696-100C-9BE2-A35CAFB122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8042" y="2397754"/>
            <a:ext cx="1808654" cy="1247971"/>
          </a:xfrm>
          <a:prstGeom prst="rect">
            <a:avLst/>
          </a:prstGeom>
        </p:spPr>
      </p:pic>
      <p:cxnSp>
        <p:nvCxnSpPr>
          <p:cNvPr id="28" name="Straight Arrow Connector 27">
            <a:extLst>
              <a:ext uri="{FF2B5EF4-FFF2-40B4-BE49-F238E27FC236}">
                <a16:creationId xmlns:a16="http://schemas.microsoft.com/office/drawing/2014/main" id="{53628394-4943-B046-6D14-1D30DF3257AE}"/>
              </a:ext>
            </a:extLst>
          </p:cNvPr>
          <p:cNvCxnSpPr/>
          <p:nvPr/>
        </p:nvCxnSpPr>
        <p:spPr>
          <a:xfrm flipV="1">
            <a:off x="5292392" y="449561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047501-FD9C-C095-526F-32E267FFDB20}"/>
              </a:ext>
            </a:extLst>
          </p:cNvPr>
          <p:cNvCxnSpPr/>
          <p:nvPr/>
        </p:nvCxnSpPr>
        <p:spPr>
          <a:xfrm flipV="1">
            <a:off x="5300244" y="4926210"/>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02479-029C-428F-2D45-ECEE89617EDF}"/>
              </a:ext>
            </a:extLst>
          </p:cNvPr>
          <p:cNvSpPr txBox="1"/>
          <p:nvPr/>
        </p:nvSpPr>
        <p:spPr>
          <a:xfrm>
            <a:off x="829262" y="5934436"/>
            <a:ext cx="77724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Needed if you want to create a general model that will be applied outside the development database</a:t>
            </a:r>
          </a:p>
        </p:txBody>
      </p:sp>
    </p:spTree>
    <p:extLst>
      <p:ext uri="{BB962C8B-B14F-4D97-AF65-F5344CB8AC3E}">
        <p14:creationId xmlns:p14="http://schemas.microsoft.com/office/powerpoint/2010/main" val="3915196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1B07-E78D-672B-3466-20561C3B7940}"/>
              </a:ext>
            </a:extLst>
          </p:cNvPr>
          <p:cNvSpPr>
            <a:spLocks noGrp="1"/>
          </p:cNvSpPr>
          <p:nvPr>
            <p:ph type="title"/>
          </p:nvPr>
        </p:nvSpPr>
        <p:spPr/>
        <p:txBody>
          <a:bodyPr/>
          <a:lstStyle/>
          <a:p>
            <a:r>
              <a:rPr lang="en-US" dirty="0"/>
              <a:t>Publishing the model</a:t>
            </a:r>
          </a:p>
        </p:txBody>
      </p:sp>
      <p:sp>
        <p:nvSpPr>
          <p:cNvPr id="4" name="Slide Number Placeholder 3">
            <a:extLst>
              <a:ext uri="{FF2B5EF4-FFF2-40B4-BE49-F238E27FC236}">
                <a16:creationId xmlns:a16="http://schemas.microsoft.com/office/drawing/2014/main" id="{444E257B-98CB-32A4-12CE-D110D4FB608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44</a:t>
            </a:fld>
            <a:endParaRPr lang="en-US" sz="1200" dirty="0">
              <a:solidFill>
                <a:srgbClr val="20425A"/>
              </a:solidFill>
              <a:latin typeface="Calibri"/>
              <a:ea typeface="Calibri"/>
              <a:cs typeface="Calibri"/>
              <a:sym typeface="Calibri"/>
            </a:endParaRPr>
          </a:p>
        </p:txBody>
      </p:sp>
      <p:sp>
        <p:nvSpPr>
          <p:cNvPr id="7" name="TextBox 6">
            <a:extLst>
              <a:ext uri="{FF2B5EF4-FFF2-40B4-BE49-F238E27FC236}">
                <a16:creationId xmlns:a16="http://schemas.microsoft.com/office/drawing/2014/main" id="{ECB85654-9F6D-701F-6C02-C598EDC96BA3}"/>
              </a:ext>
            </a:extLst>
          </p:cNvPr>
          <p:cNvSpPr txBox="1"/>
          <p:nvPr/>
        </p:nvSpPr>
        <p:spPr>
          <a:xfrm>
            <a:off x="990600" y="2921328"/>
            <a:ext cx="7239000" cy="2246769"/>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 </a:t>
            </a:r>
            <a:r>
              <a:rPr lang="en-US" altLang="en-US" baseline="30000" dirty="0"/>
              <a:t>1</a:t>
            </a:r>
            <a:r>
              <a:rPr lang="en-US" altLang="en-US" dirty="0"/>
              <a:t>.</a:t>
            </a:r>
          </a:p>
          <a:p>
            <a:endParaRPr lang="en-US" altLang="en-US" dirty="0"/>
          </a:p>
          <a:p>
            <a:r>
              <a:rPr lang="en-US" altLang="en-US" dirty="0">
                <a:hlinkClick r:id="rId2"/>
              </a:rPr>
              <a:t>https://www.equator-network.org/reporting-guidelines/tripod-statement/</a:t>
            </a:r>
            <a:r>
              <a:rPr lang="en-US" altLang="en-US" dirty="0"/>
              <a:t> </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8" name="Right Arrow 7">
            <a:extLst>
              <a:ext uri="{FF2B5EF4-FFF2-40B4-BE49-F238E27FC236}">
                <a16:creationId xmlns:a16="http://schemas.microsoft.com/office/drawing/2014/main" id="{AB5F8B2C-6ABB-F475-7A13-9DD72A74B684}"/>
              </a:ext>
            </a:extLst>
          </p:cNvPr>
          <p:cNvSpPr/>
          <p:nvPr/>
        </p:nvSpPr>
        <p:spPr>
          <a:xfrm>
            <a:off x="1729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388F9E-498F-BAA8-9749-BEE251C02A25}"/>
              </a:ext>
            </a:extLst>
          </p:cNvPr>
          <p:cNvSpPr txBox="1"/>
          <p:nvPr/>
        </p:nvSpPr>
        <p:spPr>
          <a:xfrm>
            <a:off x="2649312" y="5684538"/>
            <a:ext cx="4823810" cy="646331"/>
          </a:xfrm>
          <a:prstGeom prst="rect">
            <a:avLst/>
          </a:prstGeom>
          <a:noFill/>
        </p:spPr>
        <p:txBody>
          <a:bodyPr wrap="square" rtlCol="0">
            <a:spAutoFit/>
          </a:bodyPr>
          <a:lstStyle/>
          <a:p>
            <a:r>
              <a:rPr lang="en-US" dirty="0"/>
              <a:t>Website to share protocol, code, models and results for all databases</a:t>
            </a:r>
          </a:p>
        </p:txBody>
      </p:sp>
      <p:graphicFrame>
        <p:nvGraphicFramePr>
          <p:cNvPr id="10" name="Diagram 9">
            <a:extLst>
              <a:ext uri="{FF2B5EF4-FFF2-40B4-BE49-F238E27FC236}">
                <a16:creationId xmlns:a16="http://schemas.microsoft.com/office/drawing/2014/main" id="{47B25794-49A0-54E7-E225-3320CA2018C0}"/>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1614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FB3C-D859-4AAB-4813-5E7FD4301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6E7F0-234C-6688-9A8A-BE6D72CD7B13}"/>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4BE183B4-78FD-2373-204F-4B9DB6C781F9}"/>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46</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58DB6237-47A9-D1E7-D829-C83CCF3235F9}"/>
              </a:ext>
            </a:extLst>
          </p:cNvPr>
          <p:cNvGraphicFramePr>
            <a:graphicFrameLocks noGrp="1"/>
          </p:cNvGraphicFramePr>
          <p:nvPr>
            <p:extLst>
              <p:ext uri="{D42A27DB-BD31-4B8C-83A1-F6EECF244321}">
                <p14:modId xmlns:p14="http://schemas.microsoft.com/office/powerpoint/2010/main" val="1375288501"/>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639178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897D-AD63-047D-8522-5AC498ED0CE0}"/>
              </a:ext>
            </a:extLst>
          </p:cNvPr>
          <p:cNvSpPr>
            <a:spLocks noGrp="1"/>
          </p:cNvSpPr>
          <p:nvPr>
            <p:ph type="title"/>
          </p:nvPr>
        </p:nvSpPr>
        <p:spPr/>
        <p:txBody>
          <a:bodyPr/>
          <a:lstStyle/>
          <a:p>
            <a:r>
              <a:rPr lang="en-US" dirty="0"/>
              <a:t>Design your model</a:t>
            </a:r>
          </a:p>
        </p:txBody>
      </p:sp>
      <p:sp>
        <p:nvSpPr>
          <p:cNvPr id="3" name="Text Placeholder 2">
            <a:extLst>
              <a:ext uri="{FF2B5EF4-FFF2-40B4-BE49-F238E27FC236}">
                <a16:creationId xmlns:a16="http://schemas.microsoft.com/office/drawing/2014/main" id="{FA92EA6D-7143-0183-319D-9148CBF09F9D}"/>
              </a:ext>
            </a:extLst>
          </p:cNvPr>
          <p:cNvSpPr>
            <a:spLocks noGrp="1"/>
          </p:cNvSpPr>
          <p:nvPr>
            <p:ph type="body" idx="1"/>
          </p:nvPr>
        </p:nvSpPr>
        <p:spPr/>
        <p:txBody>
          <a:bodyPr/>
          <a:lstStyle/>
          <a:p>
            <a:endParaRPr lang="en-US" dirty="0"/>
          </a:p>
          <a:p>
            <a:r>
              <a:rPr lang="en-US" dirty="0"/>
              <a:t>Study design: must be cohort design</a:t>
            </a:r>
          </a:p>
          <a:p>
            <a:r>
              <a:rPr lang="en-US" dirty="0"/>
              <a:t>Features: </a:t>
            </a:r>
          </a:p>
          <a:p>
            <a:r>
              <a:rPr lang="en-US" dirty="0"/>
              <a:t>(optional) Feature engineering:</a:t>
            </a:r>
          </a:p>
          <a:p>
            <a:r>
              <a:rPr lang="en-US" dirty="0"/>
              <a:t>(optional) Class sample settings: not recommended</a:t>
            </a:r>
          </a:p>
          <a:p>
            <a:r>
              <a:rPr lang="en-US" dirty="0"/>
              <a:t>Data split settings: </a:t>
            </a:r>
          </a:p>
          <a:p>
            <a:r>
              <a:rPr lang="en-US" dirty="0"/>
              <a:t>Classifier (or set of classifiers): </a:t>
            </a:r>
          </a:p>
          <a:p>
            <a:endParaRPr lang="en-US" dirty="0"/>
          </a:p>
          <a:p>
            <a:endParaRPr lang="en-US" dirty="0"/>
          </a:p>
        </p:txBody>
      </p:sp>
      <p:sp>
        <p:nvSpPr>
          <p:cNvPr id="4" name="Slide Number Placeholder 3">
            <a:extLst>
              <a:ext uri="{FF2B5EF4-FFF2-40B4-BE49-F238E27FC236}">
                <a16:creationId xmlns:a16="http://schemas.microsoft.com/office/drawing/2014/main" id="{2974F04D-651C-6ADF-2961-2C75EFAE4C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47</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838888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5A2C-538E-E25C-DE33-2491EA83E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110A4-18D0-51AD-1978-8644FB67B1B3}"/>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E16EA892-ABBB-86BB-59A0-B3DE96C56A6A}"/>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48</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4D0DA025-3764-ED53-9034-888D9B37B100}"/>
              </a:ext>
            </a:extLst>
          </p:cNvPr>
          <p:cNvGraphicFramePr>
            <a:graphicFrameLocks noGrp="1"/>
          </p:cNvGraphicFramePr>
          <p:nvPr>
            <p:extLst>
              <p:ext uri="{D42A27DB-BD31-4B8C-83A1-F6EECF244321}">
                <p14:modId xmlns:p14="http://schemas.microsoft.com/office/powerpoint/2010/main" val="3624251577"/>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947171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23629" name="Picture 5" descr="Picture 5"/>
          <p:cNvPicPr>
            <a:picLocks/>
          </p:cNvPicPr>
          <p:nvPr/>
        </p:nvPicPr>
        <p:blipFill>
          <a:blip r:embed="rId2"/>
          <a:stretch>
            <a:fillRect/>
          </a:stretch>
        </p:blipFill>
        <p:spPr>
          <a:xfrm>
            <a:off x="2667000" y="1600200"/>
            <a:ext cx="3182621" cy="4546600"/>
          </a:xfrm>
          <a:prstGeom prst="rect">
            <a:avLst/>
          </a:prstGeom>
          <a:ln w="12700">
            <a:miter lim="400000"/>
          </a:ln>
        </p:spPr>
      </p:pic>
      <p:sp>
        <p:nvSpPr>
          <p:cNvPr id="2" name="TextBox 1">
            <a:extLst>
              <a:ext uri="{FF2B5EF4-FFF2-40B4-BE49-F238E27FC236}">
                <a16:creationId xmlns:a16="http://schemas.microsoft.com/office/drawing/2014/main" id="{1F3F2FC2-6CC1-B06C-D37D-08570A1A1E5C}"/>
              </a:ext>
            </a:extLst>
          </p:cNvPr>
          <p:cNvSpPr txBox="1"/>
          <p:nvPr/>
        </p:nvSpPr>
        <p:spPr>
          <a:xfrm>
            <a:off x="5849620" y="5586857"/>
            <a:ext cx="2913380" cy="523220"/>
          </a:xfrm>
          <a:prstGeom prst="rect">
            <a:avLst/>
          </a:prstGeom>
          <a:noFill/>
        </p:spPr>
        <p:txBody>
          <a:bodyPr wrap="square" rtlCol="0">
            <a:spAutoFit/>
          </a:bodyPr>
          <a:lstStyle/>
          <a:p>
            <a:r>
              <a:rPr lang="en-US" sz="2800" dirty="0"/>
              <a:t>Be back by 4pm</a:t>
            </a:r>
          </a:p>
        </p:txBody>
      </p:sp>
    </p:spTree>
    <p:extLst>
      <p:ext uri="{BB962C8B-B14F-4D97-AF65-F5344CB8AC3E}">
        <p14:creationId xmlns:p14="http://schemas.microsoft.com/office/powerpoint/2010/main" val="211921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Chungsoo Kim</a:t>
            </a:r>
          </a:p>
        </p:txBody>
      </p:sp>
      <p:pic>
        <p:nvPicPr>
          <p:cNvPr id="4" name="Picture 2" descr="Chungsoo Kim, PharmD, PhD &lt; Yale School of Medicine">
            <a:extLst>
              <a:ext uri="{FF2B5EF4-FFF2-40B4-BE49-F238E27FC236}">
                <a16:creationId xmlns:a16="http://schemas.microsoft.com/office/drawing/2014/main" id="{71FA9773-0268-367A-DAE4-CB64352952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47" r="14707"/>
          <a:stretch>
            <a:fillRect/>
          </a:stretch>
        </p:blipFill>
        <p:spPr bwMode="auto">
          <a:xfrm>
            <a:off x="7620000" y="295480"/>
            <a:ext cx="1108771" cy="154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3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25886-E302-6A38-B8BF-10D0D6CB2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7FF91-1799-6689-22E5-AF71F75CA2F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BAA59597-06DF-C7E5-8AF7-A06229EB212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F3859EAF-EEC8-54FA-3A18-164B8310246B}"/>
              </a:ext>
            </a:extLst>
          </p:cNvPr>
          <p:cNvGraphicFramePr>
            <a:graphicFrameLocks noGrp="1"/>
          </p:cNvGraphicFramePr>
          <p:nvPr>
            <p:extLst>
              <p:ext uri="{D42A27DB-BD31-4B8C-83A1-F6EECF244321}">
                <p14:modId xmlns:p14="http://schemas.microsoft.com/office/powerpoint/2010/main" val="2948645080"/>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555640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rPr lang="en-US" dirty="0"/>
              <a:t>Live Demo</a:t>
            </a:r>
            <a:br>
              <a:rPr dirty="0"/>
            </a:br>
            <a:r>
              <a:rPr lang="en-US" b="0" dirty="0"/>
              <a:t>Developing models using the PatientLevelPrediction R package</a:t>
            </a:r>
            <a:endParaRPr b="0" dirty="0"/>
          </a:p>
        </p:txBody>
      </p:sp>
      <p:sp>
        <p:nvSpPr>
          <p:cNvPr id="2" name="TextBox 1">
            <a:extLst>
              <a:ext uri="{FF2B5EF4-FFF2-40B4-BE49-F238E27FC236}">
                <a16:creationId xmlns:a16="http://schemas.microsoft.com/office/drawing/2014/main" id="{8CB14ED4-858C-D78D-5853-627FEC7F9B89}"/>
              </a:ext>
            </a:extLst>
          </p:cNvPr>
          <p:cNvSpPr txBox="1"/>
          <p:nvPr/>
        </p:nvSpPr>
        <p:spPr>
          <a:xfrm>
            <a:off x="4343400" y="3962400"/>
            <a:ext cx="2860713" cy="400110"/>
          </a:xfrm>
          <a:prstGeom prst="rect">
            <a:avLst/>
          </a:prstGeom>
          <a:noFill/>
        </p:spPr>
        <p:txBody>
          <a:bodyPr wrap="square" rtlCol="0">
            <a:spAutoFit/>
          </a:bodyPr>
          <a:lstStyle/>
          <a:p>
            <a:r>
              <a:rPr lang="en-US" sz="2000" dirty="0"/>
              <a:t>Egill Fridgeirsson</a:t>
            </a:r>
          </a:p>
        </p:txBody>
      </p:sp>
      <p:pic>
        <p:nvPicPr>
          <p:cNvPr id="3" name="Picture 4" descr="Meet The 2022 Titans: Egill Fridgeirsson (Nov. 1 Community Call)">
            <a:extLst>
              <a:ext uri="{FF2B5EF4-FFF2-40B4-BE49-F238E27FC236}">
                <a16:creationId xmlns:a16="http://schemas.microsoft.com/office/drawing/2014/main" id="{7E19A0FE-E6DB-6DC4-1219-F3552CAC3C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67" t="3047" r="34167" b="61851"/>
          <a:stretch>
            <a:fillRect/>
          </a:stretch>
        </p:blipFill>
        <p:spPr bwMode="auto">
          <a:xfrm>
            <a:off x="7683510" y="324261"/>
            <a:ext cx="1079490" cy="150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12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210C-C3A2-845E-2462-22BD3BF9E5B8}"/>
              </a:ext>
            </a:extLst>
          </p:cNvPr>
          <p:cNvSpPr>
            <a:spLocks noGrp="1"/>
          </p:cNvSpPr>
          <p:nvPr>
            <p:ph type="title"/>
          </p:nvPr>
        </p:nvSpPr>
        <p:spPr/>
        <p:txBody>
          <a:bodyPr/>
          <a:lstStyle/>
          <a:p>
            <a:r>
              <a:rPr lang="en-US" dirty="0"/>
              <a:t>Move over to markdown html</a:t>
            </a:r>
          </a:p>
        </p:txBody>
      </p:sp>
      <p:sp>
        <p:nvSpPr>
          <p:cNvPr id="3" name="Text Placeholder 2">
            <a:extLst>
              <a:ext uri="{FF2B5EF4-FFF2-40B4-BE49-F238E27FC236}">
                <a16:creationId xmlns:a16="http://schemas.microsoft.com/office/drawing/2014/main" id="{C3DB39CA-E40D-9BDA-C5D8-10F957D146C6}"/>
              </a:ext>
            </a:extLst>
          </p:cNvPr>
          <p:cNvSpPr>
            <a:spLocks noGrp="1"/>
          </p:cNvSpPr>
          <p:nvPr>
            <p:ph type="body" idx="1"/>
          </p:nvPr>
        </p:nvSpPr>
        <p:spPr/>
        <p:txBody>
          <a:bodyPr/>
          <a:lstStyle/>
          <a:p>
            <a:pPr marL="203200" indent="0">
              <a:buNone/>
            </a:pPr>
            <a:r>
              <a:rPr lang="en-US" dirty="0"/>
              <a:t>Add link here</a:t>
            </a:r>
          </a:p>
        </p:txBody>
      </p:sp>
      <p:sp>
        <p:nvSpPr>
          <p:cNvPr id="4" name="Slide Number Placeholder 3">
            <a:extLst>
              <a:ext uri="{FF2B5EF4-FFF2-40B4-BE49-F238E27FC236}">
                <a16:creationId xmlns:a16="http://schemas.microsoft.com/office/drawing/2014/main" id="{2C283CBE-39F5-6929-BC37-1B96BA7BF83E}"/>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52</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537247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45FB9-3DEA-53E2-0D5F-0DD881585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0A1A-FF07-BD94-4920-0EE4AB234295}"/>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1AD96C36-F07D-C9E2-6846-47AA71DD433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40EE315E-F072-6765-CA73-BF3C7F8A7555}"/>
              </a:ext>
            </a:extLst>
          </p:cNvPr>
          <p:cNvGraphicFramePr>
            <a:graphicFrameLocks noGrp="1"/>
          </p:cNvGraphicFramePr>
          <p:nvPr>
            <p:extLst>
              <p:ext uri="{D42A27DB-BD31-4B8C-83A1-F6EECF244321}">
                <p14:modId xmlns:p14="http://schemas.microsoft.com/office/powerpoint/2010/main" val="999662571"/>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45792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BEFE-F944-E64B-B8D6-62900D7CDA56}"/>
              </a:ext>
            </a:extLst>
          </p:cNvPr>
          <p:cNvSpPr>
            <a:spLocks noGrp="1"/>
          </p:cNvSpPr>
          <p:nvPr>
            <p:ph type="title"/>
          </p:nvPr>
        </p:nvSpPr>
        <p:spPr/>
        <p:txBody>
          <a:bodyPr/>
          <a:lstStyle/>
          <a:p>
            <a:r>
              <a:rPr lang="en-GB" dirty="0"/>
              <a:t>What’s Next?</a:t>
            </a:r>
          </a:p>
        </p:txBody>
      </p:sp>
      <p:sp>
        <p:nvSpPr>
          <p:cNvPr id="4" name="Slide Number Placeholder 3">
            <a:extLst>
              <a:ext uri="{FF2B5EF4-FFF2-40B4-BE49-F238E27FC236}">
                <a16:creationId xmlns:a16="http://schemas.microsoft.com/office/drawing/2014/main" id="{2BF1A156-9F38-824A-BEF6-97E90342F033}"/>
              </a:ext>
            </a:extLst>
          </p:cNvPr>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rgbClr val="20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444583ED-F364-40B3-B25B-483B5033DFA3}" type="slidenum">
              <a:rPr lang="en-US" smtClean="0"/>
              <a:pPr>
                <a:buSzPct val="25000"/>
              </a:pPr>
              <a:t>56</a:t>
            </a:fld>
            <a:endParaRPr lang="en-US" sz="900" dirty="0">
              <a:solidFill>
                <a:srgbClr val="20425A"/>
              </a:solidFill>
              <a:latin typeface="Calibri"/>
              <a:ea typeface="Calibri"/>
              <a:cs typeface="Calibri"/>
              <a:sym typeface="Calibri"/>
            </a:endParaRPr>
          </a:p>
        </p:txBody>
      </p:sp>
      <p:sp>
        <p:nvSpPr>
          <p:cNvPr id="6" name="TextBox 5">
            <a:extLst>
              <a:ext uri="{FF2B5EF4-FFF2-40B4-BE49-F238E27FC236}">
                <a16:creationId xmlns:a16="http://schemas.microsoft.com/office/drawing/2014/main" id="{8DF3F8EB-BB57-F748-A8A2-FD3B1903617F}"/>
              </a:ext>
            </a:extLst>
          </p:cNvPr>
          <p:cNvSpPr txBox="1"/>
          <p:nvPr/>
        </p:nvSpPr>
        <p:spPr>
          <a:xfrm>
            <a:off x="2667000" y="2773511"/>
            <a:ext cx="4245907" cy="3554819"/>
          </a:xfrm>
          <a:prstGeom prst="rect">
            <a:avLst/>
          </a:prstGeom>
          <a:noFill/>
        </p:spPr>
        <p:txBody>
          <a:bodyPr wrap="square" rtlCol="0">
            <a:spAutoFit/>
          </a:bodyPr>
          <a:lstStyle/>
          <a:p>
            <a:r>
              <a:rPr lang="en-GB" sz="1500" b="1" dirty="0"/>
              <a:t>R-package </a:t>
            </a:r>
          </a:p>
          <a:p>
            <a:endParaRPr lang="en-GB" sz="1500" dirty="0"/>
          </a:p>
          <a:p>
            <a:r>
              <a:rPr lang="en-GB" sz="1500" dirty="0">
                <a:hlinkClick r:id="rId2"/>
              </a:rPr>
              <a:t>www.github.com/OHDSI/PatientLevelPrediction</a:t>
            </a:r>
            <a:endParaRPr lang="en-GB" sz="1500" dirty="0"/>
          </a:p>
          <a:p>
            <a:endParaRPr lang="en-GB" sz="1500" dirty="0"/>
          </a:p>
          <a:p>
            <a:pPr marL="214308" indent="-214308">
              <a:buFont typeface="Arial" panose="020B0604020202020204" pitchFamily="34" charset="0"/>
              <a:buChar char="•"/>
            </a:pPr>
            <a:r>
              <a:rPr lang="en-GB" sz="1500" dirty="0"/>
              <a:t>Vignettes</a:t>
            </a:r>
          </a:p>
          <a:p>
            <a:pPr marL="214308" indent="-214308">
              <a:buFont typeface="Arial" panose="020B0604020202020204" pitchFamily="34" charset="0"/>
              <a:buChar char="•"/>
            </a:pPr>
            <a:r>
              <a:rPr lang="en-GB" sz="1500" dirty="0"/>
              <a:t>Videos</a:t>
            </a:r>
          </a:p>
          <a:p>
            <a:pPr marL="214308" indent="-214308">
              <a:buFont typeface="Arial" panose="020B0604020202020204" pitchFamily="34" charset="0"/>
              <a:buChar char="•"/>
            </a:pPr>
            <a:r>
              <a:rPr lang="en-GB" sz="1500" dirty="0"/>
              <a:t>Online training material</a:t>
            </a:r>
          </a:p>
          <a:p>
            <a:endParaRPr lang="en-GB" sz="1500" dirty="0"/>
          </a:p>
          <a:p>
            <a:r>
              <a:rPr lang="en-GB" sz="1500" b="1" dirty="0"/>
              <a:t>Book-of-OHDSI </a:t>
            </a:r>
            <a:r>
              <a:rPr lang="en-US" sz="1500" dirty="0">
                <a:hlinkClick r:id="rId3"/>
              </a:rPr>
              <a:t>https://ohdsi.github.io/TheBookOfOhdsi/</a:t>
            </a:r>
            <a:endParaRPr lang="en-US" sz="1500" dirty="0"/>
          </a:p>
          <a:p>
            <a:endParaRPr lang="en-US" sz="1500" dirty="0"/>
          </a:p>
          <a:p>
            <a:r>
              <a:rPr lang="en-US" sz="1500" b="1" dirty="0"/>
              <a:t>Study Results</a:t>
            </a:r>
            <a:endParaRPr lang="en-US" sz="1500" dirty="0"/>
          </a:p>
          <a:p>
            <a:r>
              <a:rPr lang="en-US" sz="1500" dirty="0">
                <a:hlinkClick r:id="rId4"/>
              </a:rPr>
              <a:t>www.data.ohdsi.org</a:t>
            </a:r>
            <a:endParaRPr lang="en-US" sz="1500" dirty="0"/>
          </a:p>
          <a:p>
            <a:endParaRPr lang="en-US" sz="1500" dirty="0"/>
          </a:p>
          <a:p>
            <a:endParaRPr lang="en-GB" sz="1500" dirty="0"/>
          </a:p>
        </p:txBody>
      </p:sp>
      <p:sp>
        <p:nvSpPr>
          <p:cNvPr id="3" name="Rectangle 2">
            <a:extLst>
              <a:ext uri="{FF2B5EF4-FFF2-40B4-BE49-F238E27FC236}">
                <a16:creationId xmlns:a16="http://schemas.microsoft.com/office/drawing/2014/main" id="{DA07D76C-189B-0842-9EE9-F43C78DBD651}"/>
              </a:ext>
            </a:extLst>
          </p:cNvPr>
          <p:cNvSpPr/>
          <p:nvPr/>
        </p:nvSpPr>
        <p:spPr>
          <a:xfrm>
            <a:off x="435782" y="1291417"/>
            <a:ext cx="8174818" cy="1015663"/>
          </a:xfrm>
          <a:prstGeom prst="rect">
            <a:avLst/>
          </a:prstGeom>
        </p:spPr>
        <p:txBody>
          <a:bodyPr wrap="square">
            <a:spAutoFit/>
          </a:bodyPr>
          <a:lstStyle/>
          <a:p>
            <a:pPr marL="221099" lvl="0" indent="-213955">
              <a:spcBef>
                <a:spcPts val="56"/>
              </a:spcBef>
              <a:tabLst>
                <a:tab pos="221099" algn="l"/>
                <a:tab pos="221456" algn="l"/>
              </a:tabLst>
              <a:defRPr/>
            </a:pPr>
            <a:r>
              <a:rPr lang="en-US" sz="2000" dirty="0"/>
              <a:t>Do you still think your prediction task can help?  If so, write a network study for your model and get the community to build it.  If not, can you think of a different task?</a:t>
            </a:r>
          </a:p>
        </p:txBody>
      </p:sp>
    </p:spTree>
    <p:extLst>
      <p:ext uri="{BB962C8B-B14F-4D97-AF65-F5344CB8AC3E}">
        <p14:creationId xmlns:p14="http://schemas.microsoft.com/office/powerpoint/2010/main" val="231560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16723" y="4375244"/>
            <a:ext cx="3886200"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7722-9995-60C5-55F1-537C90CBFF60}"/>
              </a:ext>
            </a:extLst>
          </p:cNvPr>
          <p:cNvSpPr>
            <a:spLocks noGrp="1"/>
          </p:cNvSpPr>
          <p:nvPr>
            <p:ph type="title"/>
          </p:nvPr>
        </p:nvSpPr>
        <p:spPr/>
        <p:txBody>
          <a:bodyPr/>
          <a:lstStyle/>
          <a:p>
            <a:r>
              <a:rPr lang="en-US" dirty="0"/>
              <a:t>Kep Topics to cover in 30 mins</a:t>
            </a:r>
          </a:p>
        </p:txBody>
      </p:sp>
      <p:sp>
        <p:nvSpPr>
          <p:cNvPr id="3" name="Text Placeholder 2">
            <a:extLst>
              <a:ext uri="{FF2B5EF4-FFF2-40B4-BE49-F238E27FC236}">
                <a16:creationId xmlns:a16="http://schemas.microsoft.com/office/drawing/2014/main" id="{EE10FED8-B20C-B731-E9AC-23DD73EF7953}"/>
              </a:ext>
            </a:extLst>
          </p:cNvPr>
          <p:cNvSpPr>
            <a:spLocks noGrp="1"/>
          </p:cNvSpPr>
          <p:nvPr>
            <p:ph type="body" idx="1"/>
          </p:nvPr>
        </p:nvSpPr>
        <p:spPr/>
        <p:txBody>
          <a:bodyPr/>
          <a:lstStyle/>
          <a:p>
            <a:r>
              <a:rPr lang="en-US" dirty="0"/>
              <a:t>What is prediction vs other OHDSI analyses</a:t>
            </a:r>
          </a:p>
          <a:p>
            <a:r>
              <a:rPr lang="en-US" dirty="0"/>
              <a:t>Why is prediction important</a:t>
            </a:r>
          </a:p>
          <a:p>
            <a:r>
              <a:rPr lang="en-US" dirty="0"/>
              <a:t>The components of a prediction task – T/O/TAR</a:t>
            </a:r>
          </a:p>
          <a:p>
            <a:r>
              <a:rPr lang="en-US" dirty="0"/>
              <a:t>Example prediction tasks</a:t>
            </a:r>
          </a:p>
          <a:p>
            <a:r>
              <a:rPr lang="en-US" dirty="0"/>
              <a:t>Considerations – clinical utility/is there an intervention/is the outcome rare/can we phenotype</a:t>
            </a:r>
          </a:p>
        </p:txBody>
      </p:sp>
      <p:sp>
        <p:nvSpPr>
          <p:cNvPr id="4" name="Slide Number Placeholder 3">
            <a:extLst>
              <a:ext uri="{FF2B5EF4-FFF2-40B4-BE49-F238E27FC236}">
                <a16:creationId xmlns:a16="http://schemas.microsoft.com/office/drawing/2014/main" id="{90AB7BF7-7F44-25FF-6501-2D5A6DA1F49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916040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t>		</a:t>
            </a:r>
          </a:p>
          <a:p>
            <a:r>
              <a:rPr lang="en-US" sz="2000" dirty="0">
                <a:hlinkClick r:id="rId3"/>
              </a:rPr>
              <a:t>jreps@its.jnj.com</a:t>
            </a:r>
            <a:endParaRPr lang="en-US" sz="2000" dirty="0"/>
          </a:p>
          <a:p>
            <a:endParaRPr lang="en-US"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6" ma:contentTypeDescription="Create a new document." ma:contentTypeScope="" ma:versionID="3a953334edd8eff74c2e6ab20c79739b">
  <xsd:schema xmlns:xsd="http://www.w3.org/2001/XMLSchema" xmlns:xs="http://www.w3.org/2001/XMLSchema" xmlns:p="http://schemas.microsoft.com/office/2006/metadata/properties" xmlns:ns2="6aa4acca-6ce2-4a89-886c-179c5d781235" targetNamespace="http://schemas.microsoft.com/office/2006/metadata/properties" ma:root="true" ma:fieldsID="c0f23dd8616ac65f7b9becc58c7b1116"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A3A09A-61ED-4EAF-8329-B9E8D59E281E}">
  <ds:schemaRefs>
    <ds:schemaRef ds:uri="http://www.w3.org/XML/1998/namespace"/>
    <ds:schemaRef ds:uri="http://schemas.microsoft.com/office/2006/metadata/properties"/>
    <ds:schemaRef ds:uri="http://purl.org/dc/elements/1.1/"/>
    <ds:schemaRef ds:uri="http://purl.org/dc/dcmitype/"/>
    <ds:schemaRef ds:uri="http://schemas.microsoft.com/office/2006/documentManagement/types"/>
    <ds:schemaRef ds:uri="6aa4acca-6ce2-4a89-886c-179c5d781235"/>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6465A5B-EB83-4500-A0B7-B13B8237D7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8F0A2-F3E3-46DF-9160-CBE0945AA0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11197</TotalTime>
  <Words>5283</Words>
  <Application>Microsoft Macintosh PowerPoint</Application>
  <PresentationFormat>On-screen Show (4:3)</PresentationFormat>
  <Paragraphs>883</Paragraphs>
  <Slides>60</Slides>
  <Notes>7</Notes>
  <HiddenSlides>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Times New Roman</vt:lpstr>
      <vt:lpstr>Office Theme</vt:lpstr>
      <vt:lpstr> OHDSI Tutorial:  Patient-level predictive modelling in observational healthcare data</vt:lpstr>
      <vt:lpstr>The journey toward Patient-Level Prediction</vt:lpstr>
      <vt:lpstr>Faculty</vt:lpstr>
      <vt:lpstr>Today’s Agenda</vt:lpstr>
      <vt:lpstr>Welcome to the Patient-Level Prediction Tutorial</vt:lpstr>
      <vt:lpstr>Kep Topics to cover in 30 mins</vt:lpstr>
      <vt:lpstr>OHDSI’s Mission</vt:lpstr>
      <vt:lpstr>A caricature of the patient journey</vt:lpstr>
      <vt:lpstr>Questions asked across the patient journey</vt:lpstr>
      <vt:lpstr>Complementary evidence to inform the patient journey</vt:lpstr>
      <vt:lpstr>Clinicians are confronted with prediction questions on a daily basis. What options do they have?</vt:lpstr>
      <vt:lpstr>Example clinical prediction model</vt:lpstr>
      <vt:lpstr>Example clinical prediction model</vt:lpstr>
      <vt:lpstr>Prediction Problem Definition</vt:lpstr>
      <vt:lpstr>What are the key inputs to a patient-level prediction study?</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How to pick a clinically useful task?</vt:lpstr>
      <vt:lpstr>Types of prediction problems in healthcare</vt:lpstr>
      <vt:lpstr>PowerPoint Presentation</vt:lpstr>
      <vt:lpstr>Today’s Agenda</vt:lpstr>
      <vt:lpstr>What is your prediction problem?</vt:lpstr>
      <vt:lpstr>Today’s Agenda</vt:lpstr>
      <vt:lpstr>Let’s take a 15 min break</vt:lpstr>
      <vt:lpstr>Today’s Agenda</vt:lpstr>
      <vt:lpstr>OHDSI PLP Framework with Best Practices</vt:lpstr>
      <vt:lpstr>Things to cover in 30-45 mins</vt:lpstr>
      <vt:lpstr>The OHDSI PLP Framework</vt:lpstr>
      <vt:lpstr>Data Extraction: Cohort vs case-control design</vt:lpstr>
      <vt:lpstr>Data Extraction: Cohort vs case-control design</vt:lpstr>
      <vt:lpstr>Extracting labelled data</vt:lpstr>
      <vt:lpstr>Predictors</vt:lpstr>
      <vt:lpstr>Create labelled data using retrospective cohort design</vt:lpstr>
      <vt:lpstr>Imbalanced labels </vt:lpstr>
      <vt:lpstr>Developing the model</vt:lpstr>
      <vt:lpstr>Developing the model</vt:lpstr>
      <vt:lpstr>Evaluating the model</vt:lpstr>
      <vt:lpstr>Evaluating the model</vt:lpstr>
      <vt:lpstr>Evaluating the model</vt:lpstr>
      <vt:lpstr>Publishing the model</vt:lpstr>
      <vt:lpstr>Questions?</vt:lpstr>
      <vt:lpstr>Today’s Agenda</vt:lpstr>
      <vt:lpstr>Design your model</vt:lpstr>
      <vt:lpstr>Today’s Agenda</vt:lpstr>
      <vt:lpstr>Let’s take a 15 min break</vt:lpstr>
      <vt:lpstr>Today’s Agenda</vt:lpstr>
      <vt:lpstr>Live Demo Developing models using the PatientLevelPrediction R package</vt:lpstr>
      <vt:lpstr>Move over to markdown html</vt:lpstr>
      <vt:lpstr>Today’s Agenda</vt:lpstr>
      <vt:lpstr>PowerPoint Presentation</vt:lpstr>
      <vt:lpstr>Lessons Learned</vt:lpstr>
      <vt:lpstr>What’s Next?</vt:lpstr>
      <vt:lpstr>Join the PLP Community</vt:lpstr>
      <vt:lpstr>Continuation of the PLP Journey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Jenna Reps</cp:lastModifiedBy>
  <cp:revision>47</cp:revision>
  <cp:lastPrinted>2018-10-13T12:05:45Z</cp:lastPrinted>
  <dcterms:created xsi:type="dcterms:W3CDTF">2018-10-11T16:22:23Z</dcterms:created>
  <dcterms:modified xsi:type="dcterms:W3CDTF">2025-09-15T16:23:48Z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